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5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3439" y="728472"/>
            <a:ext cx="8461248" cy="6586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68907" y="2954845"/>
            <a:ext cx="6720585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333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333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333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5566" y="935227"/>
            <a:ext cx="6827266" cy="1367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3333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1739" y="2457704"/>
            <a:ext cx="7614920" cy="2464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rchile.cl/ech/pro/app/deta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8907" y="2954845"/>
            <a:ext cx="67183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Unidad 1: Números</a:t>
            </a:r>
            <a:r>
              <a:rPr sz="4400" b="1" spc="-105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Enteros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4090" marR="5080" indent="-962025">
              <a:lnSpc>
                <a:spcPct val="100000"/>
              </a:lnSpc>
              <a:spcBef>
                <a:spcPts val="100"/>
              </a:spcBef>
            </a:pPr>
            <a:r>
              <a:rPr dirty="0"/>
              <a:t>Propiedades de la adición</a:t>
            </a:r>
            <a:r>
              <a:rPr spc="-110" dirty="0"/>
              <a:t> </a:t>
            </a:r>
            <a:r>
              <a:rPr dirty="0"/>
              <a:t>de  los números</a:t>
            </a:r>
            <a:r>
              <a:rPr spc="-55" dirty="0"/>
              <a:t> </a:t>
            </a:r>
            <a:r>
              <a:rPr dirty="0"/>
              <a:t>Enteros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39" y="2457704"/>
            <a:ext cx="7222490" cy="2464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En el conjunto de los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números enteros</a:t>
            </a:r>
            <a:r>
              <a:rPr sz="3200" b="1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  cumplen todas las propiedades que tú ya  conoces para la adición.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Estas</a:t>
            </a:r>
            <a:endParaRPr sz="3200">
              <a:latin typeface="Times New Roman"/>
              <a:cs typeface="Times New Roman"/>
            </a:endParaRPr>
          </a:p>
          <a:p>
            <a:pPr marL="355600" marR="125857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son: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clausura,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conmutatividad, 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asociatividad y elemento</a:t>
            </a:r>
            <a:r>
              <a:rPr sz="3200" b="1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neutro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152" y="881316"/>
            <a:ext cx="7413625" cy="578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1) Clausura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3200" dirty="0">
                <a:latin typeface="Times New Roman"/>
                <a:cs typeface="Times New Roman"/>
              </a:rPr>
              <a:t>toda adición tiene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resultado.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-2 + -8 =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-10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2)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Conmutativa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3200" dirty="0">
                <a:latin typeface="Times New Roman"/>
                <a:cs typeface="Times New Roman"/>
              </a:rPr>
              <a:t>el orden de los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sumandos  no cambia la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suma.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-6 + +2 = +2 +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-6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marR="34480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3) Asociativa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3200" dirty="0">
                <a:latin typeface="Times New Roman"/>
                <a:cs typeface="Times New Roman"/>
              </a:rPr>
              <a:t>sólo podemos sumar 2  números a la vez, y lo representamos</a:t>
            </a:r>
            <a:r>
              <a:rPr sz="3200" spc="-1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  paréntesis.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(-3 + +4) + -2 = -3 + (+4 +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-2)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1739" y="809878"/>
            <a:ext cx="6769734" cy="314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4) Elemento neutro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3200" dirty="0">
                <a:latin typeface="Times New Roman"/>
                <a:cs typeface="Times New Roman"/>
              </a:rPr>
              <a:t>cualquier entero  sumado con 0 tiene como suma a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dicho  entero.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Times New Roman"/>
                <a:cs typeface="Times New Roman"/>
              </a:rPr>
              <a:t>+8 + 0 =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+8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327" y="738377"/>
            <a:ext cx="8432165" cy="6426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71475" indent="-342900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5)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Elemento inverso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aditivo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2800" spc="-5" dirty="0">
                <a:latin typeface="Times New Roman"/>
                <a:cs typeface="Times New Roman"/>
              </a:rPr>
              <a:t>en la adición </a:t>
            </a:r>
            <a:r>
              <a:rPr sz="2800" dirty="0">
                <a:latin typeface="Times New Roman"/>
                <a:cs typeface="Times New Roman"/>
              </a:rPr>
              <a:t>de </a:t>
            </a:r>
            <a:r>
              <a:rPr sz="2800" spc="-5" dirty="0">
                <a:latin typeface="Times New Roman"/>
                <a:cs typeface="Times New Roman"/>
              </a:rPr>
              <a:t>enteros  aparece esta </a:t>
            </a:r>
            <a:r>
              <a:rPr sz="2800" dirty="0">
                <a:latin typeface="Times New Roman"/>
                <a:cs typeface="Times New Roman"/>
              </a:rPr>
              <a:t>nueva </a:t>
            </a:r>
            <a:r>
              <a:rPr sz="2800" spc="-5" dirty="0">
                <a:latin typeface="Times New Roman"/>
                <a:cs typeface="Times New Roman"/>
              </a:rPr>
              <a:t>propiedad. Se </a:t>
            </a:r>
            <a:r>
              <a:rPr sz="2800" spc="-10" dirty="0">
                <a:latin typeface="Times New Roman"/>
                <a:cs typeface="Times New Roman"/>
              </a:rPr>
              <a:t>llama </a:t>
            </a:r>
            <a:r>
              <a:rPr sz="2800" spc="-5" dirty="0">
                <a:latin typeface="Times New Roman"/>
                <a:cs typeface="Times New Roman"/>
              </a:rPr>
              <a:t>así al número  que, sumado con </a:t>
            </a:r>
            <a:r>
              <a:rPr sz="2800" dirty="0">
                <a:latin typeface="Times New Roman"/>
                <a:cs typeface="Times New Roman"/>
              </a:rPr>
              <a:t>otro, nos da </a:t>
            </a:r>
            <a:r>
              <a:rPr sz="2800" spc="-10" dirty="0">
                <a:latin typeface="Times New Roman"/>
                <a:cs typeface="Times New Roman"/>
              </a:rPr>
              <a:t>como </a:t>
            </a:r>
            <a:r>
              <a:rPr sz="2800" spc="-5" dirty="0">
                <a:latin typeface="Times New Roman"/>
                <a:cs typeface="Times New Roman"/>
              </a:rPr>
              <a:t>suma el elemento  neutro.</a:t>
            </a:r>
            <a:endParaRPr sz="2800">
              <a:latin typeface="Times New Roman"/>
              <a:cs typeface="Times New Roman"/>
            </a:endParaRPr>
          </a:p>
          <a:p>
            <a:pPr marL="355600" marR="46228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En otras palabras, será sumar 2 números enteros cuya  suma </a:t>
            </a:r>
            <a:r>
              <a:rPr sz="2800" dirty="0">
                <a:latin typeface="Times New Roman"/>
                <a:cs typeface="Times New Roman"/>
              </a:rPr>
              <a:t>nos dé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0.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¿Cuáles serán </a:t>
            </a:r>
            <a:r>
              <a:rPr sz="2800" dirty="0">
                <a:latin typeface="Times New Roman"/>
                <a:cs typeface="Times New Roman"/>
              </a:rPr>
              <a:t>los </a:t>
            </a:r>
            <a:r>
              <a:rPr sz="2800" spc="-5" dirty="0">
                <a:latin typeface="Times New Roman"/>
                <a:cs typeface="Times New Roman"/>
              </a:rPr>
              <a:t>números </a:t>
            </a:r>
            <a:r>
              <a:rPr sz="2800" dirty="0">
                <a:latin typeface="Times New Roman"/>
                <a:cs typeface="Times New Roman"/>
              </a:rPr>
              <a:t>que </a:t>
            </a:r>
            <a:r>
              <a:rPr sz="2800" spc="-5" dirty="0">
                <a:latin typeface="Times New Roman"/>
                <a:cs typeface="Times New Roman"/>
              </a:rPr>
              <a:t>cumplan esa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condición?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Sumemos: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354965" algn="l"/>
              </a:tabLst>
            </a:pPr>
            <a:r>
              <a:rPr sz="2800" spc="-5" dirty="0">
                <a:latin typeface="Times New Roman"/>
                <a:cs typeface="Times New Roman"/>
              </a:rPr>
              <a:t>•	+6 + -6 =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0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-18 + +18 =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0</a:t>
            </a:r>
            <a:endParaRPr sz="2800">
              <a:latin typeface="Times New Roman"/>
              <a:cs typeface="Times New Roman"/>
            </a:endParaRPr>
          </a:p>
          <a:p>
            <a:pPr marL="355600" marR="291465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Quiere decir </a:t>
            </a:r>
            <a:r>
              <a:rPr sz="2800" dirty="0">
                <a:latin typeface="Times New Roman"/>
                <a:cs typeface="Times New Roman"/>
              </a:rPr>
              <a:t>que </a:t>
            </a:r>
            <a:r>
              <a:rPr sz="2800" spc="-10" dirty="0">
                <a:latin typeface="Times New Roman"/>
                <a:cs typeface="Times New Roman"/>
              </a:rPr>
              <a:t>llamamos </a:t>
            </a:r>
            <a:r>
              <a:rPr sz="2800" spc="-5" dirty="0">
                <a:latin typeface="Times New Roman"/>
                <a:cs typeface="Times New Roman"/>
              </a:rPr>
              <a:t>elemento inverso aditivo al  opuesto </a:t>
            </a:r>
            <a:r>
              <a:rPr sz="2800" dirty="0">
                <a:latin typeface="Times New Roman"/>
                <a:cs typeface="Times New Roman"/>
              </a:rPr>
              <a:t>de un </a:t>
            </a:r>
            <a:r>
              <a:rPr sz="2800" spc="-5" dirty="0">
                <a:latin typeface="Times New Roman"/>
                <a:cs typeface="Times New Roman"/>
              </a:rPr>
              <a:t>número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entero.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Entonces, el inverso aditivo </a:t>
            </a:r>
            <a:r>
              <a:rPr sz="2800" dirty="0">
                <a:latin typeface="Times New Roman"/>
                <a:cs typeface="Times New Roman"/>
              </a:rPr>
              <a:t>de -327 </a:t>
            </a:r>
            <a:r>
              <a:rPr sz="2800" spc="-5" dirty="0">
                <a:latin typeface="Times New Roman"/>
                <a:cs typeface="Times New Roman"/>
              </a:rPr>
              <a:t>es +327 y el inverso  aditivo </a:t>
            </a:r>
            <a:r>
              <a:rPr sz="2800" dirty="0">
                <a:latin typeface="Times New Roman"/>
                <a:cs typeface="Times New Roman"/>
              </a:rPr>
              <a:t>de </a:t>
            </a:r>
            <a:r>
              <a:rPr sz="2800" spc="-5" dirty="0">
                <a:latin typeface="Times New Roman"/>
                <a:cs typeface="Times New Roman"/>
              </a:rPr>
              <a:t>+4 es </a:t>
            </a:r>
            <a:r>
              <a:rPr sz="2800" dirty="0">
                <a:latin typeface="Times New Roman"/>
                <a:cs typeface="Times New Roman"/>
              </a:rPr>
              <a:t>-4,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etcétera.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4952" y="1270507"/>
            <a:ext cx="18268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Practica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39" y="2457704"/>
            <a:ext cx="60267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Suma y Resta de Números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Enteros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90927" y="4370832"/>
            <a:ext cx="256540" cy="256540"/>
            <a:chOff x="2090927" y="4370832"/>
            <a:chExt cx="256540" cy="256540"/>
          </a:xfrm>
        </p:grpSpPr>
        <p:sp>
          <p:nvSpPr>
            <p:cNvPr id="3" name="object 3"/>
            <p:cNvSpPr/>
            <p:nvPr/>
          </p:nvSpPr>
          <p:spPr>
            <a:xfrm>
              <a:off x="2090927" y="4370832"/>
              <a:ext cx="256031" cy="2560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90927" y="4370832"/>
              <a:ext cx="256031" cy="2560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90927" y="4370832"/>
              <a:ext cx="256031" cy="2560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226564" y="1984247"/>
            <a:ext cx="2516505" cy="645160"/>
          </a:xfrm>
          <a:custGeom>
            <a:avLst/>
            <a:gdLst/>
            <a:ahLst/>
            <a:cxnLst/>
            <a:rect l="l" t="t" r="r" b="b"/>
            <a:pathLst>
              <a:path w="2516504" h="645160">
                <a:moveTo>
                  <a:pt x="2516124" y="143256"/>
                </a:moveTo>
                <a:lnTo>
                  <a:pt x="2508821" y="97929"/>
                </a:lnTo>
                <a:lnTo>
                  <a:pt x="2488514" y="58597"/>
                </a:lnTo>
                <a:lnTo>
                  <a:pt x="2457526" y="27609"/>
                </a:lnTo>
                <a:lnTo>
                  <a:pt x="2418194" y="7302"/>
                </a:lnTo>
                <a:lnTo>
                  <a:pt x="2372868" y="0"/>
                </a:lnTo>
                <a:lnTo>
                  <a:pt x="143256" y="0"/>
                </a:lnTo>
                <a:lnTo>
                  <a:pt x="97917" y="7302"/>
                </a:lnTo>
                <a:lnTo>
                  <a:pt x="58585" y="27609"/>
                </a:lnTo>
                <a:lnTo>
                  <a:pt x="27597" y="58597"/>
                </a:lnTo>
                <a:lnTo>
                  <a:pt x="7289" y="97929"/>
                </a:lnTo>
                <a:lnTo>
                  <a:pt x="0" y="143256"/>
                </a:lnTo>
                <a:lnTo>
                  <a:pt x="0" y="501396"/>
                </a:lnTo>
                <a:lnTo>
                  <a:pt x="7289" y="546735"/>
                </a:lnTo>
                <a:lnTo>
                  <a:pt x="27597" y="586066"/>
                </a:lnTo>
                <a:lnTo>
                  <a:pt x="58585" y="617054"/>
                </a:lnTo>
                <a:lnTo>
                  <a:pt x="97917" y="637362"/>
                </a:lnTo>
                <a:lnTo>
                  <a:pt x="143256" y="644652"/>
                </a:lnTo>
                <a:lnTo>
                  <a:pt x="2372868" y="644652"/>
                </a:lnTo>
                <a:lnTo>
                  <a:pt x="2418194" y="637362"/>
                </a:lnTo>
                <a:lnTo>
                  <a:pt x="2457526" y="617054"/>
                </a:lnTo>
                <a:lnTo>
                  <a:pt x="2488514" y="586066"/>
                </a:lnTo>
                <a:lnTo>
                  <a:pt x="2508821" y="546735"/>
                </a:lnTo>
                <a:lnTo>
                  <a:pt x="2516124" y="501396"/>
                </a:lnTo>
                <a:lnTo>
                  <a:pt x="2516124" y="14325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72664" y="2000567"/>
            <a:ext cx="1722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595959"/>
                </a:solidFill>
                <a:latin typeface="Times New Roman"/>
                <a:cs typeface="Times New Roman"/>
              </a:rPr>
              <a:t>-5 + 20</a:t>
            </a:r>
            <a:r>
              <a:rPr sz="3600" b="0" spc="-1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595959"/>
                </a:solidFill>
                <a:latin typeface="Times New Roman"/>
                <a:cs typeface="Times New Roman"/>
              </a:rPr>
              <a:t>=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3389" y="2099183"/>
            <a:ext cx="294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F3F3F"/>
                </a:solidFill>
                <a:latin typeface="Carlito"/>
                <a:cs typeface="Carlito"/>
              </a:rPr>
              <a:t>A)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97379" y="3828288"/>
            <a:ext cx="5975985" cy="780415"/>
            <a:chOff x="1897379" y="3828288"/>
            <a:chExt cx="5975985" cy="780415"/>
          </a:xfrm>
        </p:grpSpPr>
        <p:sp>
          <p:nvSpPr>
            <p:cNvPr id="10" name="object 10"/>
            <p:cNvSpPr/>
            <p:nvPr/>
          </p:nvSpPr>
          <p:spPr>
            <a:xfrm>
              <a:off x="6749795" y="3886200"/>
              <a:ext cx="17145" cy="498475"/>
            </a:xfrm>
            <a:custGeom>
              <a:avLst/>
              <a:gdLst/>
              <a:ahLst/>
              <a:cxnLst/>
              <a:rect l="l" t="t" r="r" b="b"/>
              <a:pathLst>
                <a:path w="17145" h="498475">
                  <a:moveTo>
                    <a:pt x="16764" y="0"/>
                  </a:moveTo>
                  <a:lnTo>
                    <a:pt x="0" y="0"/>
                  </a:lnTo>
                  <a:lnTo>
                    <a:pt x="0" y="498348"/>
                  </a:lnTo>
                  <a:lnTo>
                    <a:pt x="16764" y="498348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FF0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31279" y="4354068"/>
              <a:ext cx="256031" cy="2545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31279" y="4354068"/>
              <a:ext cx="256031" cy="2545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31279" y="4354068"/>
              <a:ext cx="256031" cy="2545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97379" y="4245864"/>
              <a:ext cx="5975985" cy="76200"/>
            </a:xfrm>
            <a:custGeom>
              <a:avLst/>
              <a:gdLst/>
              <a:ahLst/>
              <a:cxnLst/>
              <a:rect l="l" t="t" r="r" b="b"/>
              <a:pathLst>
                <a:path w="5975984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196"/>
                  </a:lnTo>
                  <a:lnTo>
                    <a:pt x="64007" y="44196"/>
                  </a:lnTo>
                  <a:lnTo>
                    <a:pt x="64007" y="32003"/>
                  </a:lnTo>
                  <a:lnTo>
                    <a:pt x="76200" y="32003"/>
                  </a:lnTo>
                  <a:lnTo>
                    <a:pt x="76200" y="0"/>
                  </a:lnTo>
                  <a:close/>
                </a:path>
                <a:path w="5975984" h="76200">
                  <a:moveTo>
                    <a:pt x="5899404" y="0"/>
                  </a:moveTo>
                  <a:lnTo>
                    <a:pt x="5899404" y="76200"/>
                  </a:lnTo>
                  <a:lnTo>
                    <a:pt x="5963411" y="44196"/>
                  </a:lnTo>
                  <a:lnTo>
                    <a:pt x="5911596" y="44196"/>
                  </a:lnTo>
                  <a:lnTo>
                    <a:pt x="5911596" y="32003"/>
                  </a:lnTo>
                  <a:lnTo>
                    <a:pt x="5963411" y="32003"/>
                  </a:lnTo>
                  <a:lnTo>
                    <a:pt x="5899404" y="0"/>
                  </a:lnTo>
                  <a:close/>
                </a:path>
                <a:path w="5975984" h="76200">
                  <a:moveTo>
                    <a:pt x="76200" y="32003"/>
                  </a:moveTo>
                  <a:lnTo>
                    <a:pt x="64007" y="32003"/>
                  </a:lnTo>
                  <a:lnTo>
                    <a:pt x="64007" y="44196"/>
                  </a:lnTo>
                  <a:lnTo>
                    <a:pt x="76200" y="44196"/>
                  </a:lnTo>
                  <a:lnTo>
                    <a:pt x="76200" y="32003"/>
                  </a:lnTo>
                  <a:close/>
                </a:path>
                <a:path w="5975984" h="76200">
                  <a:moveTo>
                    <a:pt x="5899404" y="32003"/>
                  </a:moveTo>
                  <a:lnTo>
                    <a:pt x="76200" y="32003"/>
                  </a:lnTo>
                  <a:lnTo>
                    <a:pt x="76200" y="44196"/>
                  </a:lnTo>
                  <a:lnTo>
                    <a:pt x="5899404" y="44196"/>
                  </a:lnTo>
                  <a:lnTo>
                    <a:pt x="5899404" y="32003"/>
                  </a:lnTo>
                  <a:close/>
                </a:path>
                <a:path w="5975984" h="76200">
                  <a:moveTo>
                    <a:pt x="5963411" y="32003"/>
                  </a:moveTo>
                  <a:lnTo>
                    <a:pt x="5911596" y="32003"/>
                  </a:lnTo>
                  <a:lnTo>
                    <a:pt x="5911596" y="44196"/>
                  </a:lnTo>
                  <a:lnTo>
                    <a:pt x="5963411" y="44196"/>
                  </a:lnTo>
                  <a:lnTo>
                    <a:pt x="5975604" y="38100"/>
                  </a:lnTo>
                  <a:lnTo>
                    <a:pt x="5963411" y="3200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31136" y="4174235"/>
              <a:ext cx="5408930" cy="216535"/>
            </a:xfrm>
            <a:custGeom>
              <a:avLst/>
              <a:gdLst/>
              <a:ahLst/>
              <a:cxnLst/>
              <a:rect l="l" t="t" r="r" b="b"/>
              <a:pathLst>
                <a:path w="5408930" h="216535">
                  <a:moveTo>
                    <a:pt x="762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620" y="216408"/>
                  </a:lnTo>
                  <a:lnTo>
                    <a:pt x="7620" y="0"/>
                  </a:lnTo>
                  <a:close/>
                </a:path>
                <a:path w="5408930" h="216535">
                  <a:moveTo>
                    <a:pt x="224028" y="0"/>
                  </a:moveTo>
                  <a:lnTo>
                    <a:pt x="216408" y="0"/>
                  </a:lnTo>
                  <a:lnTo>
                    <a:pt x="216408" y="216408"/>
                  </a:lnTo>
                  <a:lnTo>
                    <a:pt x="224028" y="216408"/>
                  </a:lnTo>
                  <a:lnTo>
                    <a:pt x="224028" y="0"/>
                  </a:lnTo>
                  <a:close/>
                </a:path>
                <a:path w="5408930" h="216535">
                  <a:moveTo>
                    <a:pt x="441960" y="0"/>
                  </a:moveTo>
                  <a:lnTo>
                    <a:pt x="432816" y="0"/>
                  </a:lnTo>
                  <a:lnTo>
                    <a:pt x="432816" y="216408"/>
                  </a:lnTo>
                  <a:lnTo>
                    <a:pt x="441960" y="216408"/>
                  </a:lnTo>
                  <a:lnTo>
                    <a:pt x="441960" y="0"/>
                  </a:lnTo>
                  <a:close/>
                </a:path>
                <a:path w="5408930" h="216535">
                  <a:moveTo>
                    <a:pt x="656844" y="0"/>
                  </a:moveTo>
                  <a:lnTo>
                    <a:pt x="649224" y="0"/>
                  </a:lnTo>
                  <a:lnTo>
                    <a:pt x="649224" y="216408"/>
                  </a:lnTo>
                  <a:lnTo>
                    <a:pt x="656844" y="216408"/>
                  </a:lnTo>
                  <a:lnTo>
                    <a:pt x="656844" y="0"/>
                  </a:lnTo>
                  <a:close/>
                </a:path>
                <a:path w="5408930" h="216535">
                  <a:moveTo>
                    <a:pt x="873252" y="0"/>
                  </a:moveTo>
                  <a:lnTo>
                    <a:pt x="865632" y="0"/>
                  </a:lnTo>
                  <a:lnTo>
                    <a:pt x="865632" y="216408"/>
                  </a:lnTo>
                  <a:lnTo>
                    <a:pt x="873252" y="216408"/>
                  </a:lnTo>
                  <a:lnTo>
                    <a:pt x="873252" y="0"/>
                  </a:lnTo>
                  <a:close/>
                </a:path>
                <a:path w="5408930" h="216535">
                  <a:moveTo>
                    <a:pt x="1089660" y="0"/>
                  </a:moveTo>
                  <a:lnTo>
                    <a:pt x="1080516" y="0"/>
                  </a:lnTo>
                  <a:lnTo>
                    <a:pt x="1080516" y="216408"/>
                  </a:lnTo>
                  <a:lnTo>
                    <a:pt x="1089660" y="216408"/>
                  </a:lnTo>
                  <a:lnTo>
                    <a:pt x="1089660" y="0"/>
                  </a:lnTo>
                  <a:close/>
                </a:path>
                <a:path w="5408930" h="216535">
                  <a:moveTo>
                    <a:pt x="1304544" y="0"/>
                  </a:moveTo>
                  <a:lnTo>
                    <a:pt x="1296924" y="0"/>
                  </a:lnTo>
                  <a:lnTo>
                    <a:pt x="1296924" y="216408"/>
                  </a:lnTo>
                  <a:lnTo>
                    <a:pt x="1304544" y="216408"/>
                  </a:lnTo>
                  <a:lnTo>
                    <a:pt x="1304544" y="0"/>
                  </a:lnTo>
                  <a:close/>
                </a:path>
                <a:path w="5408930" h="216535">
                  <a:moveTo>
                    <a:pt x="1520952" y="0"/>
                  </a:moveTo>
                  <a:lnTo>
                    <a:pt x="1513332" y="0"/>
                  </a:lnTo>
                  <a:lnTo>
                    <a:pt x="1513332" y="216408"/>
                  </a:lnTo>
                  <a:lnTo>
                    <a:pt x="1520952" y="216408"/>
                  </a:lnTo>
                  <a:lnTo>
                    <a:pt x="1520952" y="0"/>
                  </a:lnTo>
                  <a:close/>
                </a:path>
                <a:path w="5408930" h="216535">
                  <a:moveTo>
                    <a:pt x="1737360" y="0"/>
                  </a:moveTo>
                  <a:lnTo>
                    <a:pt x="1728216" y="0"/>
                  </a:lnTo>
                  <a:lnTo>
                    <a:pt x="1728216" y="216408"/>
                  </a:lnTo>
                  <a:lnTo>
                    <a:pt x="1737360" y="216408"/>
                  </a:lnTo>
                  <a:lnTo>
                    <a:pt x="1737360" y="0"/>
                  </a:lnTo>
                  <a:close/>
                </a:path>
                <a:path w="5408930" h="216535">
                  <a:moveTo>
                    <a:pt x="1952244" y="0"/>
                  </a:moveTo>
                  <a:lnTo>
                    <a:pt x="1944624" y="0"/>
                  </a:lnTo>
                  <a:lnTo>
                    <a:pt x="1944624" y="216408"/>
                  </a:lnTo>
                  <a:lnTo>
                    <a:pt x="1952244" y="216408"/>
                  </a:lnTo>
                  <a:lnTo>
                    <a:pt x="1952244" y="0"/>
                  </a:lnTo>
                  <a:close/>
                </a:path>
                <a:path w="5408930" h="216535">
                  <a:moveTo>
                    <a:pt x="2168652" y="0"/>
                  </a:moveTo>
                  <a:lnTo>
                    <a:pt x="2161032" y="0"/>
                  </a:lnTo>
                  <a:lnTo>
                    <a:pt x="2161032" y="216408"/>
                  </a:lnTo>
                  <a:lnTo>
                    <a:pt x="2168652" y="216408"/>
                  </a:lnTo>
                  <a:lnTo>
                    <a:pt x="2168652" y="0"/>
                  </a:lnTo>
                  <a:close/>
                </a:path>
                <a:path w="5408930" h="216535">
                  <a:moveTo>
                    <a:pt x="2385060" y="0"/>
                  </a:moveTo>
                  <a:lnTo>
                    <a:pt x="2375916" y="0"/>
                  </a:lnTo>
                  <a:lnTo>
                    <a:pt x="2375916" y="216408"/>
                  </a:lnTo>
                  <a:lnTo>
                    <a:pt x="2385060" y="216408"/>
                  </a:lnTo>
                  <a:lnTo>
                    <a:pt x="2385060" y="0"/>
                  </a:lnTo>
                  <a:close/>
                </a:path>
                <a:path w="5408930" h="216535">
                  <a:moveTo>
                    <a:pt x="2599944" y="0"/>
                  </a:moveTo>
                  <a:lnTo>
                    <a:pt x="2592324" y="0"/>
                  </a:lnTo>
                  <a:lnTo>
                    <a:pt x="2592324" y="216408"/>
                  </a:lnTo>
                  <a:lnTo>
                    <a:pt x="2599944" y="216408"/>
                  </a:lnTo>
                  <a:lnTo>
                    <a:pt x="2599944" y="0"/>
                  </a:lnTo>
                  <a:close/>
                </a:path>
                <a:path w="5408930" h="216535">
                  <a:moveTo>
                    <a:pt x="2816352" y="0"/>
                  </a:moveTo>
                  <a:lnTo>
                    <a:pt x="2808732" y="0"/>
                  </a:lnTo>
                  <a:lnTo>
                    <a:pt x="2808732" y="216408"/>
                  </a:lnTo>
                  <a:lnTo>
                    <a:pt x="2816352" y="216408"/>
                  </a:lnTo>
                  <a:lnTo>
                    <a:pt x="2816352" y="0"/>
                  </a:lnTo>
                  <a:close/>
                </a:path>
                <a:path w="5408930" h="216535">
                  <a:moveTo>
                    <a:pt x="3032760" y="0"/>
                  </a:moveTo>
                  <a:lnTo>
                    <a:pt x="3023616" y="0"/>
                  </a:lnTo>
                  <a:lnTo>
                    <a:pt x="3023616" y="216408"/>
                  </a:lnTo>
                  <a:lnTo>
                    <a:pt x="3032760" y="216408"/>
                  </a:lnTo>
                  <a:lnTo>
                    <a:pt x="3032760" y="0"/>
                  </a:lnTo>
                  <a:close/>
                </a:path>
                <a:path w="5408930" h="216535">
                  <a:moveTo>
                    <a:pt x="3247644" y="0"/>
                  </a:moveTo>
                  <a:lnTo>
                    <a:pt x="3240024" y="0"/>
                  </a:lnTo>
                  <a:lnTo>
                    <a:pt x="3240024" y="216408"/>
                  </a:lnTo>
                  <a:lnTo>
                    <a:pt x="3247644" y="216408"/>
                  </a:lnTo>
                  <a:lnTo>
                    <a:pt x="3247644" y="0"/>
                  </a:lnTo>
                  <a:close/>
                </a:path>
                <a:path w="5408930" h="216535">
                  <a:moveTo>
                    <a:pt x="3464052" y="0"/>
                  </a:moveTo>
                  <a:lnTo>
                    <a:pt x="3456432" y="0"/>
                  </a:lnTo>
                  <a:lnTo>
                    <a:pt x="3456432" y="216408"/>
                  </a:lnTo>
                  <a:lnTo>
                    <a:pt x="3464052" y="216408"/>
                  </a:lnTo>
                  <a:lnTo>
                    <a:pt x="3464052" y="0"/>
                  </a:lnTo>
                  <a:close/>
                </a:path>
                <a:path w="5408930" h="216535">
                  <a:moveTo>
                    <a:pt x="3681984" y="0"/>
                  </a:moveTo>
                  <a:lnTo>
                    <a:pt x="3672840" y="0"/>
                  </a:lnTo>
                  <a:lnTo>
                    <a:pt x="3672840" y="216408"/>
                  </a:lnTo>
                  <a:lnTo>
                    <a:pt x="3681984" y="216408"/>
                  </a:lnTo>
                  <a:lnTo>
                    <a:pt x="3681984" y="0"/>
                  </a:lnTo>
                  <a:close/>
                </a:path>
                <a:path w="5408930" h="216535">
                  <a:moveTo>
                    <a:pt x="3896868" y="0"/>
                  </a:moveTo>
                  <a:lnTo>
                    <a:pt x="3889248" y="0"/>
                  </a:lnTo>
                  <a:lnTo>
                    <a:pt x="3889248" y="216408"/>
                  </a:lnTo>
                  <a:lnTo>
                    <a:pt x="3896868" y="216408"/>
                  </a:lnTo>
                  <a:lnTo>
                    <a:pt x="3896868" y="0"/>
                  </a:lnTo>
                  <a:close/>
                </a:path>
                <a:path w="5408930" h="216535">
                  <a:moveTo>
                    <a:pt x="4113276" y="0"/>
                  </a:moveTo>
                  <a:lnTo>
                    <a:pt x="4105656" y="0"/>
                  </a:lnTo>
                  <a:lnTo>
                    <a:pt x="4105656" y="216408"/>
                  </a:lnTo>
                  <a:lnTo>
                    <a:pt x="4113276" y="216408"/>
                  </a:lnTo>
                  <a:lnTo>
                    <a:pt x="4113276" y="0"/>
                  </a:lnTo>
                  <a:close/>
                </a:path>
                <a:path w="5408930" h="216535">
                  <a:moveTo>
                    <a:pt x="4329684" y="0"/>
                  </a:moveTo>
                  <a:lnTo>
                    <a:pt x="4320540" y="0"/>
                  </a:lnTo>
                  <a:lnTo>
                    <a:pt x="4320540" y="216408"/>
                  </a:lnTo>
                  <a:lnTo>
                    <a:pt x="4329684" y="216408"/>
                  </a:lnTo>
                  <a:lnTo>
                    <a:pt x="4329684" y="0"/>
                  </a:lnTo>
                  <a:close/>
                </a:path>
                <a:path w="5408930" h="216535">
                  <a:moveTo>
                    <a:pt x="4544568" y="0"/>
                  </a:moveTo>
                  <a:lnTo>
                    <a:pt x="4536948" y="0"/>
                  </a:lnTo>
                  <a:lnTo>
                    <a:pt x="4536948" y="216408"/>
                  </a:lnTo>
                  <a:lnTo>
                    <a:pt x="4544568" y="216408"/>
                  </a:lnTo>
                  <a:lnTo>
                    <a:pt x="4544568" y="0"/>
                  </a:lnTo>
                  <a:close/>
                </a:path>
                <a:path w="5408930" h="216535">
                  <a:moveTo>
                    <a:pt x="4760976" y="0"/>
                  </a:moveTo>
                  <a:lnTo>
                    <a:pt x="4753356" y="0"/>
                  </a:lnTo>
                  <a:lnTo>
                    <a:pt x="4753356" y="216408"/>
                  </a:lnTo>
                  <a:lnTo>
                    <a:pt x="4760976" y="216408"/>
                  </a:lnTo>
                  <a:lnTo>
                    <a:pt x="4760976" y="0"/>
                  </a:lnTo>
                  <a:close/>
                </a:path>
                <a:path w="5408930" h="216535">
                  <a:moveTo>
                    <a:pt x="4977384" y="0"/>
                  </a:moveTo>
                  <a:lnTo>
                    <a:pt x="4968240" y="0"/>
                  </a:lnTo>
                  <a:lnTo>
                    <a:pt x="4968240" y="216408"/>
                  </a:lnTo>
                  <a:lnTo>
                    <a:pt x="4977384" y="216408"/>
                  </a:lnTo>
                  <a:lnTo>
                    <a:pt x="4977384" y="0"/>
                  </a:lnTo>
                  <a:close/>
                </a:path>
                <a:path w="5408930" h="216535">
                  <a:moveTo>
                    <a:pt x="5192268" y="0"/>
                  </a:moveTo>
                  <a:lnTo>
                    <a:pt x="5184648" y="0"/>
                  </a:lnTo>
                  <a:lnTo>
                    <a:pt x="5184648" y="216408"/>
                  </a:lnTo>
                  <a:lnTo>
                    <a:pt x="5192268" y="216408"/>
                  </a:lnTo>
                  <a:lnTo>
                    <a:pt x="5192268" y="0"/>
                  </a:lnTo>
                  <a:close/>
                </a:path>
                <a:path w="5408930" h="216535">
                  <a:moveTo>
                    <a:pt x="5408676" y="0"/>
                  </a:moveTo>
                  <a:lnTo>
                    <a:pt x="5401056" y="0"/>
                  </a:lnTo>
                  <a:lnTo>
                    <a:pt x="5401056" y="216408"/>
                  </a:lnTo>
                  <a:lnTo>
                    <a:pt x="5408676" y="216408"/>
                  </a:lnTo>
                  <a:lnTo>
                    <a:pt x="5408676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29611" y="3828288"/>
              <a:ext cx="4601210" cy="117475"/>
            </a:xfrm>
            <a:custGeom>
              <a:avLst/>
              <a:gdLst/>
              <a:ahLst/>
              <a:cxnLst/>
              <a:rect l="l" t="t" r="r" b="b"/>
              <a:pathLst>
                <a:path w="4601209" h="117475">
                  <a:moveTo>
                    <a:pt x="4527075" y="71532"/>
                  </a:moveTo>
                  <a:lnTo>
                    <a:pt x="4492752" y="91439"/>
                  </a:lnTo>
                  <a:lnTo>
                    <a:pt x="4486656" y="96012"/>
                  </a:lnTo>
                  <a:lnTo>
                    <a:pt x="4485132" y="103632"/>
                  </a:lnTo>
                  <a:lnTo>
                    <a:pt x="4491228" y="115824"/>
                  </a:lnTo>
                  <a:lnTo>
                    <a:pt x="4498847" y="117348"/>
                  </a:lnTo>
                  <a:lnTo>
                    <a:pt x="4504944" y="114300"/>
                  </a:lnTo>
                  <a:lnTo>
                    <a:pt x="4577601" y="71627"/>
                  </a:lnTo>
                  <a:lnTo>
                    <a:pt x="4527075" y="71532"/>
                  </a:lnTo>
                  <a:close/>
                </a:path>
                <a:path w="4601209" h="117475">
                  <a:moveTo>
                    <a:pt x="4549579" y="58480"/>
                  </a:moveTo>
                  <a:lnTo>
                    <a:pt x="4527075" y="71532"/>
                  </a:lnTo>
                  <a:lnTo>
                    <a:pt x="4575047" y="71627"/>
                  </a:lnTo>
                  <a:lnTo>
                    <a:pt x="4575047" y="70103"/>
                  </a:lnTo>
                  <a:lnTo>
                    <a:pt x="4568952" y="70103"/>
                  </a:lnTo>
                  <a:lnTo>
                    <a:pt x="4549579" y="58480"/>
                  </a:lnTo>
                  <a:close/>
                </a:path>
                <a:path w="4601209" h="117475">
                  <a:moveTo>
                    <a:pt x="4500371" y="0"/>
                  </a:moveTo>
                  <a:lnTo>
                    <a:pt x="4491228" y="1524"/>
                  </a:lnTo>
                  <a:lnTo>
                    <a:pt x="4485132" y="13715"/>
                  </a:lnTo>
                  <a:lnTo>
                    <a:pt x="4486656" y="21336"/>
                  </a:lnTo>
                  <a:lnTo>
                    <a:pt x="4492752" y="24384"/>
                  </a:lnTo>
                  <a:lnTo>
                    <a:pt x="4528155" y="45626"/>
                  </a:lnTo>
                  <a:lnTo>
                    <a:pt x="4575047" y="45720"/>
                  </a:lnTo>
                  <a:lnTo>
                    <a:pt x="4575047" y="71627"/>
                  </a:lnTo>
                  <a:lnTo>
                    <a:pt x="4577601" y="71627"/>
                  </a:lnTo>
                  <a:lnTo>
                    <a:pt x="4600956" y="57912"/>
                  </a:lnTo>
                  <a:lnTo>
                    <a:pt x="4504944" y="3048"/>
                  </a:lnTo>
                  <a:lnTo>
                    <a:pt x="4500371" y="0"/>
                  </a:lnTo>
                  <a:close/>
                </a:path>
                <a:path w="4601209" h="117475">
                  <a:moveTo>
                    <a:pt x="0" y="36575"/>
                  </a:moveTo>
                  <a:lnTo>
                    <a:pt x="0" y="62484"/>
                  </a:lnTo>
                  <a:lnTo>
                    <a:pt x="4527075" y="71532"/>
                  </a:lnTo>
                  <a:lnTo>
                    <a:pt x="4549579" y="58480"/>
                  </a:lnTo>
                  <a:lnTo>
                    <a:pt x="4528155" y="45626"/>
                  </a:lnTo>
                  <a:lnTo>
                    <a:pt x="0" y="36575"/>
                  </a:lnTo>
                  <a:close/>
                </a:path>
                <a:path w="4601209" h="117475">
                  <a:moveTo>
                    <a:pt x="4568952" y="47244"/>
                  </a:moveTo>
                  <a:lnTo>
                    <a:pt x="4549579" y="58480"/>
                  </a:lnTo>
                  <a:lnTo>
                    <a:pt x="4568952" y="70103"/>
                  </a:lnTo>
                  <a:lnTo>
                    <a:pt x="4568952" y="47244"/>
                  </a:lnTo>
                  <a:close/>
                </a:path>
                <a:path w="4601209" h="117475">
                  <a:moveTo>
                    <a:pt x="4575047" y="47244"/>
                  </a:moveTo>
                  <a:lnTo>
                    <a:pt x="4568952" y="47244"/>
                  </a:lnTo>
                  <a:lnTo>
                    <a:pt x="4568952" y="70103"/>
                  </a:lnTo>
                  <a:lnTo>
                    <a:pt x="4575047" y="70103"/>
                  </a:lnTo>
                  <a:lnTo>
                    <a:pt x="4575047" y="47244"/>
                  </a:lnTo>
                  <a:close/>
                </a:path>
                <a:path w="4601209" h="117475">
                  <a:moveTo>
                    <a:pt x="4528155" y="45626"/>
                  </a:moveTo>
                  <a:lnTo>
                    <a:pt x="4549579" y="58480"/>
                  </a:lnTo>
                  <a:lnTo>
                    <a:pt x="4568952" y="47244"/>
                  </a:lnTo>
                  <a:lnTo>
                    <a:pt x="4575047" y="47244"/>
                  </a:lnTo>
                  <a:lnTo>
                    <a:pt x="4575047" y="45720"/>
                  </a:lnTo>
                  <a:lnTo>
                    <a:pt x="4528155" y="45626"/>
                  </a:lnTo>
                  <a:close/>
                </a:path>
              </a:pathLst>
            </a:custGeom>
            <a:solidFill>
              <a:srgbClr val="FF0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25039" y="3874008"/>
              <a:ext cx="17145" cy="472440"/>
            </a:xfrm>
            <a:custGeom>
              <a:avLst/>
              <a:gdLst/>
              <a:ahLst/>
              <a:cxnLst/>
              <a:rect l="l" t="t" r="r" b="b"/>
              <a:pathLst>
                <a:path w="17144" h="472439">
                  <a:moveTo>
                    <a:pt x="16763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16763" y="472439"/>
                  </a:lnTo>
                  <a:lnTo>
                    <a:pt x="16763" y="0"/>
                  </a:lnTo>
                  <a:close/>
                </a:path>
              </a:pathLst>
            </a:custGeom>
            <a:solidFill>
              <a:srgbClr val="FF0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23389" y="2971927"/>
            <a:ext cx="25152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F3F3F"/>
                </a:solidFill>
                <a:latin typeface="Times New Roman"/>
                <a:cs typeface="Times New Roman"/>
              </a:rPr>
              <a:t>Observemos </a:t>
            </a:r>
            <a:r>
              <a:rPr sz="2400" dirty="0">
                <a:solidFill>
                  <a:srgbClr val="3F3F3F"/>
                </a:solidFill>
                <a:latin typeface="Times New Roman"/>
                <a:cs typeface="Times New Roman"/>
              </a:rPr>
              <a:t>la</a:t>
            </a:r>
            <a:r>
              <a:rPr sz="2400" spc="-7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F3F3F"/>
                </a:solidFill>
                <a:latin typeface="Times New Roman"/>
                <a:cs typeface="Times New Roman"/>
              </a:rPr>
              <a:t>recta  </a:t>
            </a:r>
            <a:r>
              <a:rPr sz="2400" spc="-5" dirty="0">
                <a:solidFill>
                  <a:srgbClr val="3F3F3F"/>
                </a:solidFill>
                <a:latin typeface="Times New Roman"/>
                <a:cs typeface="Times New Roman"/>
              </a:rPr>
              <a:t>numérica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94827" y="5276977"/>
            <a:ext cx="3039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26410" algn="l"/>
              </a:tabLst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Entonces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-5 + 20</a:t>
            </a:r>
            <a:r>
              <a:rPr sz="24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es </a:t>
            </a:r>
            <a:r>
              <a:rPr sz="2400" u="sng" dirty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  <a:latin typeface="Times New Roman"/>
                <a:cs typeface="Times New Roman"/>
              </a:rPr>
              <a:t> 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32964" y="4392485"/>
            <a:ext cx="58153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7995" algn="l"/>
                <a:tab pos="711835" algn="l"/>
                <a:tab pos="956944" algn="l"/>
                <a:tab pos="1200785" algn="l"/>
                <a:tab pos="1434465" algn="l"/>
                <a:tab pos="1667510" algn="l"/>
                <a:tab pos="1902460" algn="l"/>
                <a:tab pos="2135505" algn="l"/>
                <a:tab pos="2368550" algn="l"/>
                <a:tab pos="2601595" algn="l"/>
                <a:tab pos="2835275" algn="l"/>
                <a:tab pos="3068320" algn="l"/>
                <a:tab pos="3267710" algn="l"/>
                <a:tab pos="3469004" algn="l"/>
              </a:tabLst>
            </a:pPr>
            <a:r>
              <a:rPr sz="1050" spc="-10" dirty="0">
                <a:latin typeface="Times New Roman"/>
                <a:cs typeface="Times New Roman"/>
              </a:rPr>
              <a:t>-5  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-4	-3	-2	-1	</a:t>
            </a:r>
            <a:r>
              <a:rPr sz="1050" dirty="0">
                <a:latin typeface="Times New Roman"/>
                <a:cs typeface="Times New Roman"/>
              </a:rPr>
              <a:t>0	1	2	3	4	5	6	7	8	9	10 11 12 13 14 </a:t>
            </a:r>
            <a:r>
              <a:rPr sz="1050" b="1" dirty="0">
                <a:solidFill>
                  <a:srgbClr val="FF0000"/>
                </a:solidFill>
                <a:latin typeface="Times New Roman"/>
                <a:cs typeface="Times New Roman"/>
              </a:rPr>
              <a:t>15 </a:t>
            </a:r>
            <a:r>
              <a:rPr sz="1050" dirty="0">
                <a:latin typeface="Times New Roman"/>
                <a:cs typeface="Times New Roman"/>
              </a:rPr>
              <a:t>16 17 18 19</a:t>
            </a:r>
            <a:r>
              <a:rPr sz="1050" spc="1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20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07664" y="4370832"/>
            <a:ext cx="256540" cy="256540"/>
            <a:chOff x="3407664" y="4370832"/>
            <a:chExt cx="256540" cy="256540"/>
          </a:xfrm>
        </p:grpSpPr>
        <p:sp>
          <p:nvSpPr>
            <p:cNvPr id="3" name="object 3"/>
            <p:cNvSpPr/>
            <p:nvPr/>
          </p:nvSpPr>
          <p:spPr>
            <a:xfrm>
              <a:off x="3407664" y="4370832"/>
              <a:ext cx="256032" cy="2560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07664" y="4370832"/>
              <a:ext cx="256032" cy="2560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07664" y="4370832"/>
              <a:ext cx="256032" cy="2560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150364" y="1984247"/>
            <a:ext cx="2516505" cy="645160"/>
          </a:xfrm>
          <a:custGeom>
            <a:avLst/>
            <a:gdLst/>
            <a:ahLst/>
            <a:cxnLst/>
            <a:rect l="l" t="t" r="r" b="b"/>
            <a:pathLst>
              <a:path w="2516504" h="645160">
                <a:moveTo>
                  <a:pt x="2516124" y="143256"/>
                </a:moveTo>
                <a:lnTo>
                  <a:pt x="2508821" y="97929"/>
                </a:lnTo>
                <a:lnTo>
                  <a:pt x="2488514" y="58597"/>
                </a:lnTo>
                <a:lnTo>
                  <a:pt x="2457526" y="27609"/>
                </a:lnTo>
                <a:lnTo>
                  <a:pt x="2418194" y="7302"/>
                </a:lnTo>
                <a:lnTo>
                  <a:pt x="2372868" y="0"/>
                </a:lnTo>
                <a:lnTo>
                  <a:pt x="143256" y="0"/>
                </a:lnTo>
                <a:lnTo>
                  <a:pt x="97917" y="7302"/>
                </a:lnTo>
                <a:lnTo>
                  <a:pt x="58585" y="27609"/>
                </a:lnTo>
                <a:lnTo>
                  <a:pt x="27597" y="58597"/>
                </a:lnTo>
                <a:lnTo>
                  <a:pt x="7289" y="97929"/>
                </a:lnTo>
                <a:lnTo>
                  <a:pt x="0" y="143256"/>
                </a:lnTo>
                <a:lnTo>
                  <a:pt x="0" y="501396"/>
                </a:lnTo>
                <a:lnTo>
                  <a:pt x="7289" y="546735"/>
                </a:lnTo>
                <a:lnTo>
                  <a:pt x="27597" y="586066"/>
                </a:lnTo>
                <a:lnTo>
                  <a:pt x="58585" y="617054"/>
                </a:lnTo>
                <a:lnTo>
                  <a:pt x="97917" y="637362"/>
                </a:lnTo>
                <a:lnTo>
                  <a:pt x="143256" y="644652"/>
                </a:lnTo>
                <a:lnTo>
                  <a:pt x="2372868" y="644652"/>
                </a:lnTo>
                <a:lnTo>
                  <a:pt x="2418194" y="637362"/>
                </a:lnTo>
                <a:lnTo>
                  <a:pt x="2457526" y="617054"/>
                </a:lnTo>
                <a:lnTo>
                  <a:pt x="2488514" y="586066"/>
                </a:lnTo>
                <a:lnTo>
                  <a:pt x="2508821" y="546735"/>
                </a:lnTo>
                <a:lnTo>
                  <a:pt x="2516124" y="501396"/>
                </a:lnTo>
                <a:lnTo>
                  <a:pt x="2516124" y="14325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28214" y="2000567"/>
            <a:ext cx="1617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595959"/>
                </a:solidFill>
                <a:latin typeface="Times New Roman"/>
                <a:cs typeface="Times New Roman"/>
              </a:rPr>
              <a:t>-17 - 4</a:t>
            </a:r>
            <a:r>
              <a:rPr sz="3600" b="0" spc="-1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595959"/>
                </a:solidFill>
                <a:latin typeface="Times New Roman"/>
                <a:cs typeface="Times New Roman"/>
              </a:rPr>
              <a:t>=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4827" y="2971927"/>
            <a:ext cx="25152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F3F3F"/>
                </a:solidFill>
                <a:latin typeface="Times New Roman"/>
                <a:cs typeface="Times New Roman"/>
              </a:rPr>
              <a:t>Observemos </a:t>
            </a:r>
            <a:r>
              <a:rPr sz="2400" dirty="0">
                <a:solidFill>
                  <a:srgbClr val="3F3F3F"/>
                </a:solidFill>
                <a:latin typeface="Times New Roman"/>
                <a:cs typeface="Times New Roman"/>
              </a:rPr>
              <a:t>la</a:t>
            </a:r>
            <a:r>
              <a:rPr sz="2400" spc="-7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F3F3F"/>
                </a:solidFill>
                <a:latin typeface="Times New Roman"/>
                <a:cs typeface="Times New Roman"/>
              </a:rPr>
              <a:t>recta  </a:t>
            </a:r>
            <a:r>
              <a:rPr sz="2400" spc="-5" dirty="0">
                <a:solidFill>
                  <a:srgbClr val="3F3F3F"/>
                </a:solidFill>
                <a:latin typeface="Times New Roman"/>
                <a:cs typeface="Times New Roman"/>
              </a:rPr>
              <a:t>numérica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43555" y="4354067"/>
            <a:ext cx="256540" cy="254635"/>
            <a:chOff x="2543555" y="4354067"/>
            <a:chExt cx="256540" cy="254635"/>
          </a:xfrm>
        </p:grpSpPr>
        <p:sp>
          <p:nvSpPr>
            <p:cNvPr id="10" name="object 10"/>
            <p:cNvSpPr/>
            <p:nvPr/>
          </p:nvSpPr>
          <p:spPr>
            <a:xfrm>
              <a:off x="2543555" y="4354067"/>
              <a:ext cx="256031" cy="2545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43555" y="4354067"/>
              <a:ext cx="256031" cy="2545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43555" y="4354067"/>
              <a:ext cx="256031" cy="2545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794827" y="5276977"/>
            <a:ext cx="3122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08960" algn="l"/>
              </a:tabLst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Entonces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-17 - 4</a:t>
            </a:r>
            <a:r>
              <a:rPr sz="24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  <a:latin typeface="Times New Roman"/>
                <a:cs typeface="Times New Roman"/>
              </a:rPr>
              <a:t> 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1952" y="4392485"/>
            <a:ext cx="35032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Times New Roman"/>
                <a:cs typeface="Times New Roman"/>
              </a:rPr>
              <a:t>-25 -24 -23 -22 -21 -20 -19 -18 -17 -16 -15 -14 -13 -12 -11</a:t>
            </a:r>
            <a:r>
              <a:rPr sz="1050" spc="125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-10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30304" y="4392485"/>
            <a:ext cx="21926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7995" algn="l"/>
                <a:tab pos="711835" algn="l"/>
                <a:tab pos="1379220" algn="l"/>
                <a:tab pos="1623060" algn="l"/>
                <a:tab pos="2112645" algn="l"/>
              </a:tabLst>
            </a:pPr>
            <a:r>
              <a:rPr sz="1050" spc="-20" dirty="0">
                <a:latin typeface="Times New Roman"/>
                <a:cs typeface="Times New Roman"/>
              </a:rPr>
              <a:t>-</a:t>
            </a:r>
            <a:r>
              <a:rPr sz="1050" dirty="0">
                <a:latin typeface="Times New Roman"/>
                <a:cs typeface="Times New Roman"/>
              </a:rPr>
              <a:t>9   </a:t>
            </a:r>
            <a:r>
              <a:rPr sz="1050" spc="-20" dirty="0">
                <a:latin typeface="Times New Roman"/>
                <a:cs typeface="Times New Roman"/>
              </a:rPr>
              <a:t>-</a:t>
            </a:r>
            <a:r>
              <a:rPr sz="1050" dirty="0">
                <a:latin typeface="Times New Roman"/>
                <a:cs typeface="Times New Roman"/>
              </a:rPr>
              <a:t>8	</a:t>
            </a:r>
            <a:r>
              <a:rPr sz="1050" spc="-20" dirty="0">
                <a:latin typeface="Times New Roman"/>
                <a:cs typeface="Times New Roman"/>
              </a:rPr>
              <a:t>-</a:t>
            </a:r>
            <a:r>
              <a:rPr sz="1050" dirty="0">
                <a:latin typeface="Times New Roman"/>
                <a:cs typeface="Times New Roman"/>
              </a:rPr>
              <a:t>7	</a:t>
            </a:r>
            <a:r>
              <a:rPr sz="1050" spc="-20" dirty="0">
                <a:latin typeface="Times New Roman"/>
                <a:cs typeface="Times New Roman"/>
              </a:rPr>
              <a:t>-</a:t>
            </a:r>
            <a:r>
              <a:rPr sz="1050" dirty="0">
                <a:latin typeface="Times New Roman"/>
                <a:cs typeface="Times New Roman"/>
              </a:rPr>
              <a:t>6  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-</a:t>
            </a:r>
            <a:r>
              <a:rPr sz="1050" dirty="0">
                <a:latin typeface="Times New Roman"/>
                <a:cs typeface="Times New Roman"/>
              </a:rPr>
              <a:t>5   </a:t>
            </a:r>
            <a:r>
              <a:rPr sz="1050" spc="-20" dirty="0">
                <a:latin typeface="Times New Roman"/>
                <a:cs typeface="Times New Roman"/>
              </a:rPr>
              <a:t>-</a:t>
            </a:r>
            <a:r>
              <a:rPr sz="1050" dirty="0">
                <a:latin typeface="Times New Roman"/>
                <a:cs typeface="Times New Roman"/>
              </a:rPr>
              <a:t>4	</a:t>
            </a:r>
            <a:r>
              <a:rPr sz="1050" spc="-20" dirty="0">
                <a:latin typeface="Times New Roman"/>
                <a:cs typeface="Times New Roman"/>
              </a:rPr>
              <a:t>-</a:t>
            </a:r>
            <a:r>
              <a:rPr sz="1050" dirty="0">
                <a:latin typeface="Times New Roman"/>
                <a:cs typeface="Times New Roman"/>
              </a:rPr>
              <a:t>3	</a:t>
            </a:r>
            <a:r>
              <a:rPr sz="1050" spc="-20" dirty="0">
                <a:latin typeface="Times New Roman"/>
                <a:cs typeface="Times New Roman"/>
              </a:rPr>
              <a:t>-</a:t>
            </a:r>
            <a:r>
              <a:rPr sz="1050" dirty="0">
                <a:latin typeface="Times New Roman"/>
                <a:cs typeface="Times New Roman"/>
              </a:rPr>
              <a:t>2  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-</a:t>
            </a:r>
            <a:r>
              <a:rPr sz="1050" dirty="0">
                <a:latin typeface="Times New Roman"/>
                <a:cs typeface="Times New Roman"/>
              </a:rPr>
              <a:t>1	0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452372" y="3756659"/>
            <a:ext cx="5974080" cy="634365"/>
            <a:chOff x="1452372" y="3756659"/>
            <a:chExt cx="5974080" cy="634365"/>
          </a:xfrm>
        </p:grpSpPr>
        <p:sp>
          <p:nvSpPr>
            <p:cNvPr id="17" name="object 17"/>
            <p:cNvSpPr/>
            <p:nvPr/>
          </p:nvSpPr>
          <p:spPr>
            <a:xfrm>
              <a:off x="1452372" y="4245863"/>
              <a:ext cx="5974080" cy="76200"/>
            </a:xfrm>
            <a:custGeom>
              <a:avLst/>
              <a:gdLst/>
              <a:ahLst/>
              <a:cxnLst/>
              <a:rect l="l" t="t" r="r" b="b"/>
              <a:pathLst>
                <a:path w="597408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196"/>
                  </a:lnTo>
                  <a:lnTo>
                    <a:pt x="62484" y="44196"/>
                  </a:lnTo>
                  <a:lnTo>
                    <a:pt x="62484" y="32003"/>
                  </a:lnTo>
                  <a:lnTo>
                    <a:pt x="76200" y="32003"/>
                  </a:lnTo>
                  <a:lnTo>
                    <a:pt x="76200" y="0"/>
                  </a:lnTo>
                  <a:close/>
                </a:path>
                <a:path w="5974080" h="76200">
                  <a:moveTo>
                    <a:pt x="5897880" y="0"/>
                  </a:moveTo>
                  <a:lnTo>
                    <a:pt x="5897880" y="76200"/>
                  </a:lnTo>
                  <a:lnTo>
                    <a:pt x="5961887" y="44196"/>
                  </a:lnTo>
                  <a:lnTo>
                    <a:pt x="5911596" y="44196"/>
                  </a:lnTo>
                  <a:lnTo>
                    <a:pt x="5911596" y="32003"/>
                  </a:lnTo>
                  <a:lnTo>
                    <a:pt x="5961887" y="32003"/>
                  </a:lnTo>
                  <a:lnTo>
                    <a:pt x="5897880" y="0"/>
                  </a:lnTo>
                  <a:close/>
                </a:path>
                <a:path w="5974080" h="76200">
                  <a:moveTo>
                    <a:pt x="76200" y="32003"/>
                  </a:moveTo>
                  <a:lnTo>
                    <a:pt x="62484" y="32003"/>
                  </a:lnTo>
                  <a:lnTo>
                    <a:pt x="62484" y="44196"/>
                  </a:lnTo>
                  <a:lnTo>
                    <a:pt x="76200" y="44196"/>
                  </a:lnTo>
                  <a:lnTo>
                    <a:pt x="76200" y="32003"/>
                  </a:lnTo>
                  <a:close/>
                </a:path>
                <a:path w="5974080" h="76200">
                  <a:moveTo>
                    <a:pt x="5897880" y="32003"/>
                  </a:moveTo>
                  <a:lnTo>
                    <a:pt x="76200" y="32003"/>
                  </a:lnTo>
                  <a:lnTo>
                    <a:pt x="76200" y="44196"/>
                  </a:lnTo>
                  <a:lnTo>
                    <a:pt x="5897880" y="44196"/>
                  </a:lnTo>
                  <a:lnTo>
                    <a:pt x="5897880" y="32003"/>
                  </a:lnTo>
                  <a:close/>
                </a:path>
                <a:path w="5974080" h="76200">
                  <a:moveTo>
                    <a:pt x="5961887" y="32003"/>
                  </a:moveTo>
                  <a:lnTo>
                    <a:pt x="5911596" y="32003"/>
                  </a:lnTo>
                  <a:lnTo>
                    <a:pt x="5911596" y="44196"/>
                  </a:lnTo>
                  <a:lnTo>
                    <a:pt x="5961887" y="44196"/>
                  </a:lnTo>
                  <a:lnTo>
                    <a:pt x="5974080" y="38100"/>
                  </a:lnTo>
                  <a:lnTo>
                    <a:pt x="5961887" y="3200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84604" y="4174235"/>
              <a:ext cx="5408930" cy="216535"/>
            </a:xfrm>
            <a:custGeom>
              <a:avLst/>
              <a:gdLst/>
              <a:ahLst/>
              <a:cxnLst/>
              <a:rect l="l" t="t" r="r" b="b"/>
              <a:pathLst>
                <a:path w="5408930" h="216535">
                  <a:moveTo>
                    <a:pt x="9144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" y="216408"/>
                  </a:lnTo>
                  <a:lnTo>
                    <a:pt x="9144" y="0"/>
                  </a:lnTo>
                  <a:close/>
                </a:path>
                <a:path w="5408930" h="216535">
                  <a:moveTo>
                    <a:pt x="224028" y="0"/>
                  </a:moveTo>
                  <a:lnTo>
                    <a:pt x="216408" y="0"/>
                  </a:lnTo>
                  <a:lnTo>
                    <a:pt x="216408" y="216408"/>
                  </a:lnTo>
                  <a:lnTo>
                    <a:pt x="224028" y="216408"/>
                  </a:lnTo>
                  <a:lnTo>
                    <a:pt x="224028" y="0"/>
                  </a:lnTo>
                  <a:close/>
                </a:path>
                <a:path w="5408930" h="216535">
                  <a:moveTo>
                    <a:pt x="441960" y="0"/>
                  </a:moveTo>
                  <a:lnTo>
                    <a:pt x="434340" y="0"/>
                  </a:lnTo>
                  <a:lnTo>
                    <a:pt x="434340" y="216408"/>
                  </a:lnTo>
                  <a:lnTo>
                    <a:pt x="441960" y="216408"/>
                  </a:lnTo>
                  <a:lnTo>
                    <a:pt x="441960" y="0"/>
                  </a:lnTo>
                  <a:close/>
                </a:path>
                <a:path w="5408930" h="216535">
                  <a:moveTo>
                    <a:pt x="658355" y="0"/>
                  </a:moveTo>
                  <a:lnTo>
                    <a:pt x="649224" y="0"/>
                  </a:lnTo>
                  <a:lnTo>
                    <a:pt x="649224" y="216408"/>
                  </a:lnTo>
                  <a:lnTo>
                    <a:pt x="658355" y="216408"/>
                  </a:lnTo>
                  <a:lnTo>
                    <a:pt x="658355" y="0"/>
                  </a:lnTo>
                  <a:close/>
                </a:path>
                <a:path w="5408930" h="216535">
                  <a:moveTo>
                    <a:pt x="873252" y="0"/>
                  </a:moveTo>
                  <a:lnTo>
                    <a:pt x="865632" y="0"/>
                  </a:lnTo>
                  <a:lnTo>
                    <a:pt x="865632" y="216408"/>
                  </a:lnTo>
                  <a:lnTo>
                    <a:pt x="873252" y="216408"/>
                  </a:lnTo>
                  <a:lnTo>
                    <a:pt x="873252" y="0"/>
                  </a:lnTo>
                  <a:close/>
                </a:path>
                <a:path w="5408930" h="216535">
                  <a:moveTo>
                    <a:pt x="1089660" y="0"/>
                  </a:moveTo>
                  <a:lnTo>
                    <a:pt x="1082040" y="0"/>
                  </a:lnTo>
                  <a:lnTo>
                    <a:pt x="1082040" y="216408"/>
                  </a:lnTo>
                  <a:lnTo>
                    <a:pt x="1089660" y="216408"/>
                  </a:lnTo>
                  <a:lnTo>
                    <a:pt x="1089660" y="0"/>
                  </a:lnTo>
                  <a:close/>
                </a:path>
                <a:path w="5408930" h="216535">
                  <a:moveTo>
                    <a:pt x="1306055" y="0"/>
                  </a:moveTo>
                  <a:lnTo>
                    <a:pt x="1296924" y="0"/>
                  </a:lnTo>
                  <a:lnTo>
                    <a:pt x="1296924" y="216408"/>
                  </a:lnTo>
                  <a:lnTo>
                    <a:pt x="1306055" y="216408"/>
                  </a:lnTo>
                  <a:lnTo>
                    <a:pt x="1306055" y="0"/>
                  </a:lnTo>
                  <a:close/>
                </a:path>
                <a:path w="5408930" h="216535">
                  <a:moveTo>
                    <a:pt x="1520952" y="0"/>
                  </a:moveTo>
                  <a:lnTo>
                    <a:pt x="1513332" y="0"/>
                  </a:lnTo>
                  <a:lnTo>
                    <a:pt x="1513332" y="216408"/>
                  </a:lnTo>
                  <a:lnTo>
                    <a:pt x="1520952" y="216408"/>
                  </a:lnTo>
                  <a:lnTo>
                    <a:pt x="1520952" y="0"/>
                  </a:lnTo>
                  <a:close/>
                </a:path>
                <a:path w="5408930" h="216535">
                  <a:moveTo>
                    <a:pt x="1737360" y="0"/>
                  </a:moveTo>
                  <a:lnTo>
                    <a:pt x="1729740" y="0"/>
                  </a:lnTo>
                  <a:lnTo>
                    <a:pt x="1729740" y="216408"/>
                  </a:lnTo>
                  <a:lnTo>
                    <a:pt x="1737360" y="216408"/>
                  </a:lnTo>
                  <a:lnTo>
                    <a:pt x="1737360" y="0"/>
                  </a:lnTo>
                  <a:close/>
                </a:path>
                <a:path w="5408930" h="216535">
                  <a:moveTo>
                    <a:pt x="1953768" y="0"/>
                  </a:moveTo>
                  <a:lnTo>
                    <a:pt x="1944624" y="0"/>
                  </a:lnTo>
                  <a:lnTo>
                    <a:pt x="1944624" y="216408"/>
                  </a:lnTo>
                  <a:lnTo>
                    <a:pt x="1953768" y="216408"/>
                  </a:lnTo>
                  <a:lnTo>
                    <a:pt x="1953768" y="0"/>
                  </a:lnTo>
                  <a:close/>
                </a:path>
                <a:path w="5408930" h="216535">
                  <a:moveTo>
                    <a:pt x="2168652" y="0"/>
                  </a:moveTo>
                  <a:lnTo>
                    <a:pt x="2161032" y="0"/>
                  </a:lnTo>
                  <a:lnTo>
                    <a:pt x="2161032" y="216408"/>
                  </a:lnTo>
                  <a:lnTo>
                    <a:pt x="2168652" y="216408"/>
                  </a:lnTo>
                  <a:lnTo>
                    <a:pt x="2168652" y="0"/>
                  </a:lnTo>
                  <a:close/>
                </a:path>
                <a:path w="5408930" h="216535">
                  <a:moveTo>
                    <a:pt x="2385060" y="0"/>
                  </a:moveTo>
                  <a:lnTo>
                    <a:pt x="2377440" y="0"/>
                  </a:lnTo>
                  <a:lnTo>
                    <a:pt x="2377440" y="216408"/>
                  </a:lnTo>
                  <a:lnTo>
                    <a:pt x="2385060" y="216408"/>
                  </a:lnTo>
                  <a:lnTo>
                    <a:pt x="2385060" y="0"/>
                  </a:lnTo>
                  <a:close/>
                </a:path>
                <a:path w="5408930" h="216535">
                  <a:moveTo>
                    <a:pt x="2601468" y="0"/>
                  </a:moveTo>
                  <a:lnTo>
                    <a:pt x="2592324" y="0"/>
                  </a:lnTo>
                  <a:lnTo>
                    <a:pt x="2592324" y="216408"/>
                  </a:lnTo>
                  <a:lnTo>
                    <a:pt x="2601468" y="216408"/>
                  </a:lnTo>
                  <a:lnTo>
                    <a:pt x="2601468" y="0"/>
                  </a:lnTo>
                  <a:close/>
                </a:path>
                <a:path w="5408930" h="216535">
                  <a:moveTo>
                    <a:pt x="2816352" y="0"/>
                  </a:moveTo>
                  <a:lnTo>
                    <a:pt x="2808732" y="0"/>
                  </a:lnTo>
                  <a:lnTo>
                    <a:pt x="2808732" y="216408"/>
                  </a:lnTo>
                  <a:lnTo>
                    <a:pt x="2816352" y="216408"/>
                  </a:lnTo>
                  <a:lnTo>
                    <a:pt x="2816352" y="0"/>
                  </a:lnTo>
                  <a:close/>
                </a:path>
                <a:path w="5408930" h="216535">
                  <a:moveTo>
                    <a:pt x="3032760" y="0"/>
                  </a:moveTo>
                  <a:lnTo>
                    <a:pt x="3025140" y="0"/>
                  </a:lnTo>
                  <a:lnTo>
                    <a:pt x="3025140" y="216408"/>
                  </a:lnTo>
                  <a:lnTo>
                    <a:pt x="3032760" y="216408"/>
                  </a:lnTo>
                  <a:lnTo>
                    <a:pt x="3032760" y="0"/>
                  </a:lnTo>
                  <a:close/>
                </a:path>
                <a:path w="5408930" h="216535">
                  <a:moveTo>
                    <a:pt x="3249168" y="0"/>
                  </a:moveTo>
                  <a:lnTo>
                    <a:pt x="3240024" y="0"/>
                  </a:lnTo>
                  <a:lnTo>
                    <a:pt x="3240024" y="216408"/>
                  </a:lnTo>
                  <a:lnTo>
                    <a:pt x="3249168" y="216408"/>
                  </a:lnTo>
                  <a:lnTo>
                    <a:pt x="3249168" y="0"/>
                  </a:lnTo>
                  <a:close/>
                </a:path>
                <a:path w="5408930" h="216535">
                  <a:moveTo>
                    <a:pt x="3464052" y="0"/>
                  </a:moveTo>
                  <a:lnTo>
                    <a:pt x="3456432" y="0"/>
                  </a:lnTo>
                  <a:lnTo>
                    <a:pt x="3456432" y="216408"/>
                  </a:lnTo>
                  <a:lnTo>
                    <a:pt x="3464052" y="216408"/>
                  </a:lnTo>
                  <a:lnTo>
                    <a:pt x="3464052" y="0"/>
                  </a:lnTo>
                  <a:close/>
                </a:path>
                <a:path w="5408930" h="216535">
                  <a:moveTo>
                    <a:pt x="3681984" y="0"/>
                  </a:moveTo>
                  <a:lnTo>
                    <a:pt x="3674364" y="0"/>
                  </a:lnTo>
                  <a:lnTo>
                    <a:pt x="3674364" y="216408"/>
                  </a:lnTo>
                  <a:lnTo>
                    <a:pt x="3681984" y="216408"/>
                  </a:lnTo>
                  <a:lnTo>
                    <a:pt x="3681984" y="0"/>
                  </a:lnTo>
                  <a:close/>
                </a:path>
                <a:path w="5408930" h="216535">
                  <a:moveTo>
                    <a:pt x="3898392" y="0"/>
                  </a:moveTo>
                  <a:lnTo>
                    <a:pt x="3889248" y="0"/>
                  </a:lnTo>
                  <a:lnTo>
                    <a:pt x="3889248" y="216408"/>
                  </a:lnTo>
                  <a:lnTo>
                    <a:pt x="3898392" y="216408"/>
                  </a:lnTo>
                  <a:lnTo>
                    <a:pt x="3898392" y="0"/>
                  </a:lnTo>
                  <a:close/>
                </a:path>
                <a:path w="5408930" h="216535">
                  <a:moveTo>
                    <a:pt x="4113276" y="0"/>
                  </a:moveTo>
                  <a:lnTo>
                    <a:pt x="4105656" y="0"/>
                  </a:lnTo>
                  <a:lnTo>
                    <a:pt x="4105656" y="216408"/>
                  </a:lnTo>
                  <a:lnTo>
                    <a:pt x="4113276" y="216408"/>
                  </a:lnTo>
                  <a:lnTo>
                    <a:pt x="4113276" y="0"/>
                  </a:lnTo>
                  <a:close/>
                </a:path>
                <a:path w="5408930" h="216535">
                  <a:moveTo>
                    <a:pt x="4329684" y="0"/>
                  </a:moveTo>
                  <a:lnTo>
                    <a:pt x="4322064" y="0"/>
                  </a:lnTo>
                  <a:lnTo>
                    <a:pt x="4322064" y="216408"/>
                  </a:lnTo>
                  <a:lnTo>
                    <a:pt x="4329684" y="216408"/>
                  </a:lnTo>
                  <a:lnTo>
                    <a:pt x="4329684" y="0"/>
                  </a:lnTo>
                  <a:close/>
                </a:path>
                <a:path w="5408930" h="216535">
                  <a:moveTo>
                    <a:pt x="4546092" y="0"/>
                  </a:moveTo>
                  <a:lnTo>
                    <a:pt x="4536948" y="0"/>
                  </a:lnTo>
                  <a:lnTo>
                    <a:pt x="4536948" y="216408"/>
                  </a:lnTo>
                  <a:lnTo>
                    <a:pt x="4546092" y="216408"/>
                  </a:lnTo>
                  <a:lnTo>
                    <a:pt x="4546092" y="0"/>
                  </a:lnTo>
                  <a:close/>
                </a:path>
                <a:path w="5408930" h="216535">
                  <a:moveTo>
                    <a:pt x="4760976" y="0"/>
                  </a:moveTo>
                  <a:lnTo>
                    <a:pt x="4753343" y="0"/>
                  </a:lnTo>
                  <a:lnTo>
                    <a:pt x="4753343" y="216408"/>
                  </a:lnTo>
                  <a:lnTo>
                    <a:pt x="4760976" y="216408"/>
                  </a:lnTo>
                  <a:lnTo>
                    <a:pt x="4760976" y="0"/>
                  </a:lnTo>
                  <a:close/>
                </a:path>
                <a:path w="5408930" h="216535">
                  <a:moveTo>
                    <a:pt x="4977384" y="0"/>
                  </a:moveTo>
                  <a:lnTo>
                    <a:pt x="4969764" y="0"/>
                  </a:lnTo>
                  <a:lnTo>
                    <a:pt x="4969764" y="216408"/>
                  </a:lnTo>
                  <a:lnTo>
                    <a:pt x="4977384" y="216408"/>
                  </a:lnTo>
                  <a:lnTo>
                    <a:pt x="4977384" y="0"/>
                  </a:lnTo>
                  <a:close/>
                </a:path>
                <a:path w="5408930" h="216535">
                  <a:moveTo>
                    <a:pt x="5193792" y="0"/>
                  </a:moveTo>
                  <a:lnTo>
                    <a:pt x="5184648" y="0"/>
                  </a:lnTo>
                  <a:lnTo>
                    <a:pt x="5184648" y="216408"/>
                  </a:lnTo>
                  <a:lnTo>
                    <a:pt x="5193792" y="216408"/>
                  </a:lnTo>
                  <a:lnTo>
                    <a:pt x="5193792" y="0"/>
                  </a:lnTo>
                  <a:close/>
                </a:path>
                <a:path w="5408930" h="216535">
                  <a:moveTo>
                    <a:pt x="5408676" y="0"/>
                  </a:moveTo>
                  <a:lnTo>
                    <a:pt x="5401056" y="0"/>
                  </a:lnTo>
                  <a:lnTo>
                    <a:pt x="5401056" y="216408"/>
                  </a:lnTo>
                  <a:lnTo>
                    <a:pt x="5408676" y="216408"/>
                  </a:lnTo>
                  <a:lnTo>
                    <a:pt x="5408676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47188" y="3756659"/>
              <a:ext cx="878205" cy="117475"/>
            </a:xfrm>
            <a:custGeom>
              <a:avLst/>
              <a:gdLst/>
              <a:ahLst/>
              <a:cxnLst/>
              <a:rect l="l" t="t" r="r" b="b"/>
              <a:pathLst>
                <a:path w="878204" h="117475">
                  <a:moveTo>
                    <a:pt x="100584" y="0"/>
                  </a:moveTo>
                  <a:lnTo>
                    <a:pt x="94487" y="3048"/>
                  </a:lnTo>
                  <a:lnTo>
                    <a:pt x="0" y="59436"/>
                  </a:lnTo>
                  <a:lnTo>
                    <a:pt x="94487" y="114300"/>
                  </a:lnTo>
                  <a:lnTo>
                    <a:pt x="100584" y="117348"/>
                  </a:lnTo>
                  <a:lnTo>
                    <a:pt x="108204" y="115824"/>
                  </a:lnTo>
                  <a:lnTo>
                    <a:pt x="112775" y="109727"/>
                  </a:lnTo>
                  <a:lnTo>
                    <a:pt x="115824" y="103631"/>
                  </a:lnTo>
                  <a:lnTo>
                    <a:pt x="114300" y="96012"/>
                  </a:lnTo>
                  <a:lnTo>
                    <a:pt x="108204" y="92963"/>
                  </a:lnTo>
                  <a:lnTo>
                    <a:pt x="72644" y="71627"/>
                  </a:lnTo>
                  <a:lnTo>
                    <a:pt x="24384" y="71627"/>
                  </a:lnTo>
                  <a:lnTo>
                    <a:pt x="24384" y="45719"/>
                  </a:lnTo>
                  <a:lnTo>
                    <a:pt x="74045" y="45719"/>
                  </a:lnTo>
                  <a:lnTo>
                    <a:pt x="108204" y="25907"/>
                  </a:lnTo>
                  <a:lnTo>
                    <a:pt x="114300" y="21336"/>
                  </a:lnTo>
                  <a:lnTo>
                    <a:pt x="115824" y="13715"/>
                  </a:lnTo>
                  <a:lnTo>
                    <a:pt x="112775" y="7619"/>
                  </a:lnTo>
                  <a:lnTo>
                    <a:pt x="108204" y="1524"/>
                  </a:lnTo>
                  <a:lnTo>
                    <a:pt x="100584" y="0"/>
                  </a:lnTo>
                  <a:close/>
                </a:path>
                <a:path w="878204" h="117475">
                  <a:moveTo>
                    <a:pt x="74045" y="45719"/>
                  </a:moveTo>
                  <a:lnTo>
                    <a:pt x="24384" y="45719"/>
                  </a:lnTo>
                  <a:lnTo>
                    <a:pt x="24384" y="71627"/>
                  </a:lnTo>
                  <a:lnTo>
                    <a:pt x="72644" y="71627"/>
                  </a:lnTo>
                  <a:lnTo>
                    <a:pt x="70104" y="70103"/>
                  </a:lnTo>
                  <a:lnTo>
                    <a:pt x="32004" y="70103"/>
                  </a:lnTo>
                  <a:lnTo>
                    <a:pt x="32004" y="47243"/>
                  </a:lnTo>
                  <a:lnTo>
                    <a:pt x="71417" y="47243"/>
                  </a:lnTo>
                  <a:lnTo>
                    <a:pt x="74045" y="45719"/>
                  </a:lnTo>
                  <a:close/>
                </a:path>
                <a:path w="878204" h="117475">
                  <a:moveTo>
                    <a:pt x="877824" y="45719"/>
                  </a:moveTo>
                  <a:lnTo>
                    <a:pt x="74045" y="45719"/>
                  </a:lnTo>
                  <a:lnTo>
                    <a:pt x="51376" y="58867"/>
                  </a:lnTo>
                  <a:lnTo>
                    <a:pt x="72644" y="71627"/>
                  </a:lnTo>
                  <a:lnTo>
                    <a:pt x="877824" y="71627"/>
                  </a:lnTo>
                  <a:lnTo>
                    <a:pt x="877824" y="45719"/>
                  </a:lnTo>
                  <a:close/>
                </a:path>
                <a:path w="878204" h="117475">
                  <a:moveTo>
                    <a:pt x="32004" y="47243"/>
                  </a:moveTo>
                  <a:lnTo>
                    <a:pt x="32004" y="70103"/>
                  </a:lnTo>
                  <a:lnTo>
                    <a:pt x="51376" y="58867"/>
                  </a:lnTo>
                  <a:lnTo>
                    <a:pt x="32004" y="47243"/>
                  </a:lnTo>
                  <a:close/>
                </a:path>
                <a:path w="878204" h="117475">
                  <a:moveTo>
                    <a:pt x="51376" y="58867"/>
                  </a:moveTo>
                  <a:lnTo>
                    <a:pt x="32004" y="70103"/>
                  </a:lnTo>
                  <a:lnTo>
                    <a:pt x="70104" y="70103"/>
                  </a:lnTo>
                  <a:lnTo>
                    <a:pt x="51376" y="58867"/>
                  </a:lnTo>
                  <a:close/>
                </a:path>
                <a:path w="878204" h="117475">
                  <a:moveTo>
                    <a:pt x="71417" y="47243"/>
                  </a:moveTo>
                  <a:lnTo>
                    <a:pt x="32004" y="47243"/>
                  </a:lnTo>
                  <a:lnTo>
                    <a:pt x="51376" y="58867"/>
                  </a:lnTo>
                  <a:lnTo>
                    <a:pt x="71417" y="47243"/>
                  </a:lnTo>
                  <a:close/>
                </a:path>
              </a:pathLst>
            </a:custGeom>
            <a:solidFill>
              <a:srgbClr val="FF0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44140" y="3816095"/>
              <a:ext cx="883919" cy="497205"/>
            </a:xfrm>
            <a:custGeom>
              <a:avLst/>
              <a:gdLst/>
              <a:ahLst/>
              <a:cxnLst/>
              <a:rect l="l" t="t" r="r" b="b"/>
              <a:pathLst>
                <a:path w="883920" h="497204">
                  <a:moveTo>
                    <a:pt x="16751" y="0"/>
                  </a:moveTo>
                  <a:lnTo>
                    <a:pt x="0" y="0"/>
                  </a:lnTo>
                  <a:lnTo>
                    <a:pt x="0" y="496824"/>
                  </a:lnTo>
                  <a:lnTo>
                    <a:pt x="16751" y="496824"/>
                  </a:lnTo>
                  <a:lnTo>
                    <a:pt x="16751" y="0"/>
                  </a:lnTo>
                  <a:close/>
                </a:path>
                <a:path w="883920" h="497204">
                  <a:moveTo>
                    <a:pt x="883920" y="1524"/>
                  </a:moveTo>
                  <a:lnTo>
                    <a:pt x="882396" y="1524"/>
                  </a:lnTo>
                  <a:lnTo>
                    <a:pt x="882396" y="0"/>
                  </a:lnTo>
                  <a:lnTo>
                    <a:pt x="865632" y="0"/>
                  </a:lnTo>
                  <a:lnTo>
                    <a:pt x="865632" y="1524"/>
                  </a:lnTo>
                  <a:lnTo>
                    <a:pt x="859536" y="1524"/>
                  </a:lnTo>
                  <a:lnTo>
                    <a:pt x="859536" y="443484"/>
                  </a:lnTo>
                  <a:lnTo>
                    <a:pt x="865632" y="443484"/>
                  </a:lnTo>
                  <a:lnTo>
                    <a:pt x="882396" y="443484"/>
                  </a:lnTo>
                  <a:lnTo>
                    <a:pt x="883920" y="443484"/>
                  </a:lnTo>
                  <a:lnTo>
                    <a:pt x="883920" y="1524"/>
                  </a:lnTo>
                  <a:close/>
                </a:path>
              </a:pathLst>
            </a:custGeom>
            <a:solidFill>
              <a:srgbClr val="FF0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723389" y="2099183"/>
            <a:ext cx="283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F3F3F"/>
                </a:solidFill>
                <a:latin typeface="Carlito"/>
                <a:cs typeface="Carlito"/>
              </a:rPr>
              <a:t>B)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8201" y="660908"/>
            <a:ext cx="23577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Objetivos:</a:t>
            </a:r>
          </a:p>
        </p:txBody>
      </p:sp>
      <p:sp>
        <p:nvSpPr>
          <p:cNvPr id="3" name="object 3"/>
          <p:cNvSpPr/>
          <p:nvPr/>
        </p:nvSpPr>
        <p:spPr>
          <a:xfrm>
            <a:off x="632459" y="1795272"/>
            <a:ext cx="8723630" cy="4124325"/>
          </a:xfrm>
          <a:custGeom>
            <a:avLst/>
            <a:gdLst/>
            <a:ahLst/>
            <a:cxnLst/>
            <a:rect l="l" t="t" r="r" b="b"/>
            <a:pathLst>
              <a:path w="8723630" h="4124325">
                <a:moveTo>
                  <a:pt x="8723376" y="0"/>
                </a:moveTo>
                <a:lnTo>
                  <a:pt x="0" y="0"/>
                </a:lnTo>
                <a:lnTo>
                  <a:pt x="0" y="4123944"/>
                </a:lnTo>
                <a:lnTo>
                  <a:pt x="8723376" y="4123944"/>
                </a:lnTo>
                <a:lnTo>
                  <a:pt x="8723376" y="4119372"/>
                </a:lnTo>
                <a:lnTo>
                  <a:pt x="9144" y="4119372"/>
                </a:lnTo>
                <a:lnTo>
                  <a:pt x="4571" y="4114800"/>
                </a:lnTo>
                <a:lnTo>
                  <a:pt x="9144" y="4114800"/>
                </a:lnTo>
                <a:lnTo>
                  <a:pt x="9144" y="9144"/>
                </a:lnTo>
                <a:lnTo>
                  <a:pt x="4571" y="9144"/>
                </a:lnTo>
                <a:lnTo>
                  <a:pt x="9144" y="4572"/>
                </a:lnTo>
                <a:lnTo>
                  <a:pt x="8723376" y="4572"/>
                </a:lnTo>
                <a:lnTo>
                  <a:pt x="8723376" y="0"/>
                </a:lnTo>
                <a:close/>
              </a:path>
              <a:path w="8723630" h="4124325">
                <a:moveTo>
                  <a:pt x="9144" y="4114800"/>
                </a:moveTo>
                <a:lnTo>
                  <a:pt x="4571" y="4114800"/>
                </a:lnTo>
                <a:lnTo>
                  <a:pt x="9144" y="4119372"/>
                </a:lnTo>
                <a:lnTo>
                  <a:pt x="9144" y="4114800"/>
                </a:lnTo>
                <a:close/>
              </a:path>
              <a:path w="8723630" h="4124325">
                <a:moveTo>
                  <a:pt x="8714232" y="4114800"/>
                </a:moveTo>
                <a:lnTo>
                  <a:pt x="9144" y="4114800"/>
                </a:lnTo>
                <a:lnTo>
                  <a:pt x="9144" y="4119372"/>
                </a:lnTo>
                <a:lnTo>
                  <a:pt x="8714232" y="4119372"/>
                </a:lnTo>
                <a:lnTo>
                  <a:pt x="8714232" y="4114800"/>
                </a:lnTo>
                <a:close/>
              </a:path>
              <a:path w="8723630" h="4124325">
                <a:moveTo>
                  <a:pt x="8714232" y="4572"/>
                </a:moveTo>
                <a:lnTo>
                  <a:pt x="8714232" y="4119372"/>
                </a:lnTo>
                <a:lnTo>
                  <a:pt x="8718804" y="4114800"/>
                </a:lnTo>
                <a:lnTo>
                  <a:pt x="8723376" y="4114799"/>
                </a:lnTo>
                <a:lnTo>
                  <a:pt x="8723376" y="9144"/>
                </a:lnTo>
                <a:lnTo>
                  <a:pt x="8718804" y="9144"/>
                </a:lnTo>
                <a:lnTo>
                  <a:pt x="8714232" y="4572"/>
                </a:lnTo>
                <a:close/>
              </a:path>
              <a:path w="8723630" h="4124325">
                <a:moveTo>
                  <a:pt x="8723376" y="4114799"/>
                </a:moveTo>
                <a:lnTo>
                  <a:pt x="8718804" y="4114800"/>
                </a:lnTo>
                <a:lnTo>
                  <a:pt x="8714232" y="4119372"/>
                </a:lnTo>
                <a:lnTo>
                  <a:pt x="8723376" y="4119372"/>
                </a:lnTo>
                <a:lnTo>
                  <a:pt x="8723376" y="4114799"/>
                </a:lnTo>
                <a:close/>
              </a:path>
              <a:path w="8723630" h="4124325">
                <a:moveTo>
                  <a:pt x="9144" y="4572"/>
                </a:moveTo>
                <a:lnTo>
                  <a:pt x="4571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8723630" h="4124325">
                <a:moveTo>
                  <a:pt x="8714232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8714232" y="9144"/>
                </a:lnTo>
                <a:lnTo>
                  <a:pt x="8714232" y="4572"/>
                </a:lnTo>
                <a:close/>
              </a:path>
              <a:path w="8723630" h="4124325">
                <a:moveTo>
                  <a:pt x="8723376" y="4572"/>
                </a:moveTo>
                <a:lnTo>
                  <a:pt x="8714232" y="4572"/>
                </a:lnTo>
                <a:lnTo>
                  <a:pt x="8718804" y="9144"/>
                </a:lnTo>
                <a:lnTo>
                  <a:pt x="8723376" y="9144"/>
                </a:lnTo>
                <a:lnTo>
                  <a:pt x="8723376" y="4572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5327" y="1820989"/>
            <a:ext cx="805942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367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Establecer </a:t>
            </a:r>
            <a:r>
              <a:rPr sz="2400" dirty="0">
                <a:latin typeface="Times New Roman"/>
                <a:cs typeface="Times New Roman"/>
              </a:rPr>
              <a:t>relaciones de orden entre </a:t>
            </a:r>
            <a:r>
              <a:rPr sz="2400" spc="-5" dirty="0">
                <a:latin typeface="Times New Roman"/>
                <a:cs typeface="Times New Roman"/>
              </a:rPr>
              <a:t>números </a:t>
            </a:r>
            <a:r>
              <a:rPr sz="2400" dirty="0">
                <a:latin typeface="Times New Roman"/>
                <a:cs typeface="Times New Roman"/>
              </a:rPr>
              <a:t>enteros y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ubicar  estos </a:t>
            </a:r>
            <a:r>
              <a:rPr sz="2400" spc="-5" dirty="0">
                <a:latin typeface="Times New Roman"/>
                <a:cs typeface="Times New Roman"/>
              </a:rPr>
              <a:t>números </a:t>
            </a:r>
            <a:r>
              <a:rPr sz="2400" dirty="0">
                <a:latin typeface="Times New Roman"/>
                <a:cs typeface="Times New Roman"/>
              </a:rPr>
              <a:t>en la recta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numérica.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Sumar </a:t>
            </a:r>
            <a:r>
              <a:rPr sz="2400" dirty="0">
                <a:latin typeface="Times New Roman"/>
                <a:cs typeface="Times New Roman"/>
              </a:rPr>
              <a:t>y restar </a:t>
            </a:r>
            <a:r>
              <a:rPr sz="2400" spc="-5" dirty="0">
                <a:latin typeface="Times New Roman"/>
                <a:cs typeface="Times New Roman"/>
              </a:rPr>
              <a:t>números </a:t>
            </a:r>
            <a:r>
              <a:rPr sz="2400" dirty="0">
                <a:latin typeface="Times New Roman"/>
                <a:cs typeface="Times New Roman"/>
              </a:rPr>
              <a:t>enteros e </a:t>
            </a:r>
            <a:r>
              <a:rPr sz="2400" spc="-5" dirty="0">
                <a:latin typeface="Times New Roman"/>
                <a:cs typeface="Times New Roman"/>
              </a:rPr>
              <a:t>interpretar </a:t>
            </a:r>
            <a:r>
              <a:rPr sz="2400" dirty="0">
                <a:latin typeface="Times New Roman"/>
                <a:cs typeface="Times New Roman"/>
              </a:rPr>
              <a:t>estas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operaciones.</a:t>
            </a:r>
            <a:endParaRPr sz="2400">
              <a:latin typeface="Times New Roman"/>
              <a:cs typeface="Times New Roman"/>
            </a:endParaRPr>
          </a:p>
          <a:p>
            <a:pPr marL="355600" marR="104139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Identificar problemas </a:t>
            </a:r>
            <a:r>
              <a:rPr sz="2400" dirty="0">
                <a:latin typeface="Times New Roman"/>
                <a:cs typeface="Times New Roman"/>
              </a:rPr>
              <a:t>que no </a:t>
            </a:r>
            <a:r>
              <a:rPr sz="2400" spc="-5" dirty="0">
                <a:latin typeface="Times New Roman"/>
                <a:cs typeface="Times New Roman"/>
              </a:rPr>
              <a:t>admiten </a:t>
            </a:r>
            <a:r>
              <a:rPr sz="2400" dirty="0">
                <a:latin typeface="Times New Roman"/>
                <a:cs typeface="Times New Roman"/>
              </a:rPr>
              <a:t>solución en los </a:t>
            </a:r>
            <a:r>
              <a:rPr sz="2400" spc="-5" dirty="0">
                <a:latin typeface="Times New Roman"/>
                <a:cs typeface="Times New Roman"/>
              </a:rPr>
              <a:t>números  </a:t>
            </a:r>
            <a:r>
              <a:rPr sz="2400" dirty="0">
                <a:latin typeface="Times New Roman"/>
                <a:cs typeface="Times New Roman"/>
              </a:rPr>
              <a:t>naturales y que pueden ser resueltos en los </a:t>
            </a:r>
            <a:r>
              <a:rPr sz="2400" spc="-5" dirty="0">
                <a:latin typeface="Times New Roman"/>
                <a:cs typeface="Times New Roman"/>
              </a:rPr>
              <a:t>números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enteros.</a:t>
            </a:r>
            <a:endParaRPr sz="2400">
              <a:latin typeface="Times New Roman"/>
              <a:cs typeface="Times New Roman"/>
            </a:endParaRPr>
          </a:p>
          <a:p>
            <a:pPr marL="355600" marR="104139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Identificar problemas </a:t>
            </a:r>
            <a:r>
              <a:rPr sz="2400" dirty="0">
                <a:latin typeface="Times New Roman"/>
                <a:cs typeface="Times New Roman"/>
              </a:rPr>
              <a:t>que no </a:t>
            </a:r>
            <a:r>
              <a:rPr sz="2400" spc="-5" dirty="0">
                <a:latin typeface="Times New Roman"/>
                <a:cs typeface="Times New Roman"/>
              </a:rPr>
              <a:t>admiten </a:t>
            </a:r>
            <a:r>
              <a:rPr sz="2400" dirty="0">
                <a:latin typeface="Times New Roman"/>
                <a:cs typeface="Times New Roman"/>
              </a:rPr>
              <a:t>solución en los </a:t>
            </a:r>
            <a:r>
              <a:rPr sz="2400" spc="-5" dirty="0">
                <a:latin typeface="Times New Roman"/>
                <a:cs typeface="Times New Roman"/>
              </a:rPr>
              <a:t>números  </a:t>
            </a:r>
            <a:r>
              <a:rPr sz="2400" dirty="0">
                <a:latin typeface="Times New Roman"/>
                <a:cs typeface="Times New Roman"/>
              </a:rPr>
              <a:t>naturales y que pueden ser resueltos en los </a:t>
            </a:r>
            <a:r>
              <a:rPr sz="2400" spc="-5" dirty="0">
                <a:latin typeface="Times New Roman"/>
                <a:cs typeface="Times New Roman"/>
              </a:rPr>
              <a:t>números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enteros.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22352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Reconocer </a:t>
            </a:r>
            <a:r>
              <a:rPr sz="2400" dirty="0">
                <a:latin typeface="Times New Roman"/>
                <a:cs typeface="Times New Roman"/>
              </a:rPr>
              <a:t>propiedades </a:t>
            </a:r>
            <a:r>
              <a:rPr sz="2400" spc="-5" dirty="0">
                <a:latin typeface="Times New Roman"/>
                <a:cs typeface="Times New Roman"/>
              </a:rPr>
              <a:t>relativas </a:t>
            </a:r>
            <a:r>
              <a:rPr sz="2400" dirty="0">
                <a:latin typeface="Times New Roman"/>
                <a:cs typeface="Times New Roman"/>
              </a:rPr>
              <a:t>a la adición y sustracción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 </a:t>
            </a:r>
            <a:r>
              <a:rPr sz="2400" spc="-5" dirty="0">
                <a:latin typeface="Times New Roman"/>
                <a:cs typeface="Times New Roman"/>
              </a:rPr>
              <a:t>números </a:t>
            </a:r>
            <a:r>
              <a:rPr sz="2400" dirty="0">
                <a:latin typeface="Times New Roman"/>
                <a:cs typeface="Times New Roman"/>
              </a:rPr>
              <a:t>enteros y </a:t>
            </a:r>
            <a:r>
              <a:rPr sz="2400" spc="-5" dirty="0">
                <a:latin typeface="Times New Roman"/>
                <a:cs typeface="Times New Roman"/>
              </a:rPr>
              <a:t>aplicarlas </a:t>
            </a:r>
            <a:r>
              <a:rPr sz="2400" dirty="0">
                <a:latin typeface="Times New Roman"/>
                <a:cs typeface="Times New Roman"/>
              </a:rPr>
              <a:t>en cálculos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numéricos.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88179" y="4370832"/>
            <a:ext cx="256540" cy="256540"/>
            <a:chOff x="4488179" y="4370832"/>
            <a:chExt cx="256540" cy="256540"/>
          </a:xfrm>
        </p:grpSpPr>
        <p:sp>
          <p:nvSpPr>
            <p:cNvPr id="3" name="object 3"/>
            <p:cNvSpPr/>
            <p:nvPr/>
          </p:nvSpPr>
          <p:spPr>
            <a:xfrm>
              <a:off x="4488179" y="4370832"/>
              <a:ext cx="256032" cy="2560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88179" y="4370832"/>
              <a:ext cx="256032" cy="2560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88179" y="4370832"/>
              <a:ext cx="256032" cy="2560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077212" y="1984247"/>
            <a:ext cx="2516505" cy="645160"/>
          </a:xfrm>
          <a:custGeom>
            <a:avLst/>
            <a:gdLst/>
            <a:ahLst/>
            <a:cxnLst/>
            <a:rect l="l" t="t" r="r" b="b"/>
            <a:pathLst>
              <a:path w="2516504" h="645160">
                <a:moveTo>
                  <a:pt x="2516124" y="143256"/>
                </a:moveTo>
                <a:lnTo>
                  <a:pt x="2508821" y="97929"/>
                </a:lnTo>
                <a:lnTo>
                  <a:pt x="2488514" y="58597"/>
                </a:lnTo>
                <a:lnTo>
                  <a:pt x="2457526" y="27609"/>
                </a:lnTo>
                <a:lnTo>
                  <a:pt x="2418194" y="7302"/>
                </a:lnTo>
                <a:lnTo>
                  <a:pt x="2372868" y="0"/>
                </a:lnTo>
                <a:lnTo>
                  <a:pt x="143256" y="0"/>
                </a:lnTo>
                <a:lnTo>
                  <a:pt x="97917" y="7302"/>
                </a:lnTo>
                <a:lnTo>
                  <a:pt x="58585" y="27609"/>
                </a:lnTo>
                <a:lnTo>
                  <a:pt x="27597" y="58597"/>
                </a:lnTo>
                <a:lnTo>
                  <a:pt x="7289" y="97929"/>
                </a:lnTo>
                <a:lnTo>
                  <a:pt x="0" y="143256"/>
                </a:lnTo>
                <a:lnTo>
                  <a:pt x="0" y="501396"/>
                </a:lnTo>
                <a:lnTo>
                  <a:pt x="7289" y="546735"/>
                </a:lnTo>
                <a:lnTo>
                  <a:pt x="27597" y="586066"/>
                </a:lnTo>
                <a:lnTo>
                  <a:pt x="58585" y="617054"/>
                </a:lnTo>
                <a:lnTo>
                  <a:pt x="97917" y="637362"/>
                </a:lnTo>
                <a:lnTo>
                  <a:pt x="143256" y="644652"/>
                </a:lnTo>
                <a:lnTo>
                  <a:pt x="2372868" y="644652"/>
                </a:lnTo>
                <a:lnTo>
                  <a:pt x="2418194" y="637362"/>
                </a:lnTo>
                <a:lnTo>
                  <a:pt x="2457526" y="617054"/>
                </a:lnTo>
                <a:lnTo>
                  <a:pt x="2488514" y="586066"/>
                </a:lnTo>
                <a:lnTo>
                  <a:pt x="2508821" y="546735"/>
                </a:lnTo>
                <a:lnTo>
                  <a:pt x="2516124" y="501396"/>
                </a:lnTo>
                <a:lnTo>
                  <a:pt x="2516124" y="14325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97989" y="2000567"/>
            <a:ext cx="2200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64820" algn="l"/>
              </a:tabLst>
            </a:pPr>
            <a:r>
              <a:rPr sz="3600" b="0" baseline="9259" dirty="0">
                <a:solidFill>
                  <a:srgbClr val="3F3F3F"/>
                </a:solidFill>
                <a:latin typeface="Carlito"/>
                <a:cs typeface="Carlito"/>
              </a:rPr>
              <a:t>C)	</a:t>
            </a:r>
            <a:r>
              <a:rPr sz="3600" b="0" dirty="0">
                <a:solidFill>
                  <a:srgbClr val="595959"/>
                </a:solidFill>
                <a:latin typeface="Times New Roman"/>
                <a:cs typeface="Times New Roman"/>
              </a:rPr>
              <a:t>-12 + 3</a:t>
            </a:r>
            <a:r>
              <a:rPr sz="3600" b="0" spc="-9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595959"/>
                </a:solidFill>
                <a:latin typeface="Times New Roman"/>
                <a:cs typeface="Times New Roman"/>
              </a:rPr>
              <a:t>=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4827" y="3273552"/>
            <a:ext cx="25152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F3F3F"/>
                </a:solidFill>
                <a:latin typeface="Times New Roman"/>
                <a:cs typeface="Times New Roman"/>
              </a:rPr>
              <a:t>Observemos </a:t>
            </a:r>
            <a:r>
              <a:rPr sz="2400" dirty="0">
                <a:solidFill>
                  <a:srgbClr val="3F3F3F"/>
                </a:solidFill>
                <a:latin typeface="Times New Roman"/>
                <a:cs typeface="Times New Roman"/>
              </a:rPr>
              <a:t>la</a:t>
            </a:r>
            <a:r>
              <a:rPr sz="2400" spc="-7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F3F3F"/>
                </a:solidFill>
                <a:latin typeface="Times New Roman"/>
                <a:cs typeface="Times New Roman"/>
              </a:rPr>
              <a:t>recta  </a:t>
            </a:r>
            <a:r>
              <a:rPr sz="2400" spc="-5" dirty="0">
                <a:solidFill>
                  <a:srgbClr val="3F3F3F"/>
                </a:solidFill>
                <a:latin typeface="Times New Roman"/>
                <a:cs typeface="Times New Roman"/>
              </a:rPr>
              <a:t>numérica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52372" y="3819144"/>
            <a:ext cx="5974080" cy="789940"/>
            <a:chOff x="1452372" y="3819144"/>
            <a:chExt cx="5974080" cy="789940"/>
          </a:xfrm>
        </p:grpSpPr>
        <p:sp>
          <p:nvSpPr>
            <p:cNvPr id="10" name="object 10"/>
            <p:cNvSpPr/>
            <p:nvPr/>
          </p:nvSpPr>
          <p:spPr>
            <a:xfrm>
              <a:off x="4588764" y="3874008"/>
              <a:ext cx="17145" cy="497205"/>
            </a:xfrm>
            <a:custGeom>
              <a:avLst/>
              <a:gdLst/>
              <a:ahLst/>
              <a:cxnLst/>
              <a:rect l="l" t="t" r="r" b="b"/>
              <a:pathLst>
                <a:path w="17145" h="497204">
                  <a:moveTo>
                    <a:pt x="16763" y="0"/>
                  </a:moveTo>
                  <a:lnTo>
                    <a:pt x="0" y="0"/>
                  </a:lnTo>
                  <a:lnTo>
                    <a:pt x="0" y="496824"/>
                  </a:lnTo>
                  <a:lnTo>
                    <a:pt x="16763" y="496824"/>
                  </a:lnTo>
                  <a:lnTo>
                    <a:pt x="16763" y="0"/>
                  </a:lnTo>
                  <a:close/>
                </a:path>
              </a:pathLst>
            </a:custGeom>
            <a:solidFill>
              <a:srgbClr val="FF0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97907" y="3819144"/>
              <a:ext cx="649605" cy="117475"/>
            </a:xfrm>
            <a:custGeom>
              <a:avLst/>
              <a:gdLst/>
              <a:ahLst/>
              <a:cxnLst/>
              <a:rect l="l" t="t" r="r" b="b"/>
              <a:pathLst>
                <a:path w="649604" h="117475">
                  <a:moveTo>
                    <a:pt x="598826" y="57911"/>
                  </a:moveTo>
                  <a:lnTo>
                    <a:pt x="541019" y="91439"/>
                  </a:lnTo>
                  <a:lnTo>
                    <a:pt x="536447" y="96011"/>
                  </a:lnTo>
                  <a:lnTo>
                    <a:pt x="533400" y="103631"/>
                  </a:lnTo>
                  <a:lnTo>
                    <a:pt x="536447" y="109727"/>
                  </a:lnTo>
                  <a:lnTo>
                    <a:pt x="541019" y="115823"/>
                  </a:lnTo>
                  <a:lnTo>
                    <a:pt x="548639" y="117347"/>
                  </a:lnTo>
                  <a:lnTo>
                    <a:pt x="554736" y="114300"/>
                  </a:lnTo>
                  <a:lnTo>
                    <a:pt x="626240" y="71627"/>
                  </a:lnTo>
                  <a:lnTo>
                    <a:pt x="624839" y="71627"/>
                  </a:lnTo>
                  <a:lnTo>
                    <a:pt x="624839" y="68579"/>
                  </a:lnTo>
                  <a:lnTo>
                    <a:pt x="617219" y="68579"/>
                  </a:lnTo>
                  <a:lnTo>
                    <a:pt x="598826" y="57911"/>
                  </a:lnTo>
                  <a:close/>
                </a:path>
                <a:path w="649604" h="117475">
                  <a:moveTo>
                    <a:pt x="577806" y="45719"/>
                  </a:moveTo>
                  <a:lnTo>
                    <a:pt x="0" y="45719"/>
                  </a:lnTo>
                  <a:lnTo>
                    <a:pt x="0" y="71627"/>
                  </a:lnTo>
                  <a:lnTo>
                    <a:pt x="575178" y="71627"/>
                  </a:lnTo>
                  <a:lnTo>
                    <a:pt x="598826" y="57911"/>
                  </a:lnTo>
                  <a:lnTo>
                    <a:pt x="577806" y="45719"/>
                  </a:lnTo>
                  <a:close/>
                </a:path>
                <a:path w="649604" h="117475">
                  <a:moveTo>
                    <a:pt x="628226" y="45719"/>
                  </a:moveTo>
                  <a:lnTo>
                    <a:pt x="624839" y="45719"/>
                  </a:lnTo>
                  <a:lnTo>
                    <a:pt x="624839" y="71627"/>
                  </a:lnTo>
                  <a:lnTo>
                    <a:pt x="626240" y="71627"/>
                  </a:lnTo>
                  <a:lnTo>
                    <a:pt x="649224" y="57911"/>
                  </a:lnTo>
                  <a:lnTo>
                    <a:pt x="628226" y="45719"/>
                  </a:lnTo>
                  <a:close/>
                </a:path>
                <a:path w="649604" h="117475">
                  <a:moveTo>
                    <a:pt x="617219" y="47243"/>
                  </a:moveTo>
                  <a:lnTo>
                    <a:pt x="598826" y="57911"/>
                  </a:lnTo>
                  <a:lnTo>
                    <a:pt x="617219" y="68579"/>
                  </a:lnTo>
                  <a:lnTo>
                    <a:pt x="617219" y="47243"/>
                  </a:lnTo>
                  <a:close/>
                </a:path>
                <a:path w="649604" h="117475">
                  <a:moveTo>
                    <a:pt x="624839" y="47243"/>
                  </a:moveTo>
                  <a:lnTo>
                    <a:pt x="617219" y="47243"/>
                  </a:lnTo>
                  <a:lnTo>
                    <a:pt x="617219" y="68579"/>
                  </a:lnTo>
                  <a:lnTo>
                    <a:pt x="624839" y="68579"/>
                  </a:lnTo>
                  <a:lnTo>
                    <a:pt x="624839" y="47243"/>
                  </a:lnTo>
                  <a:close/>
                </a:path>
                <a:path w="649604" h="117475">
                  <a:moveTo>
                    <a:pt x="548639" y="0"/>
                  </a:moveTo>
                  <a:lnTo>
                    <a:pt x="541019" y="1523"/>
                  </a:lnTo>
                  <a:lnTo>
                    <a:pt x="536447" y="7619"/>
                  </a:lnTo>
                  <a:lnTo>
                    <a:pt x="533400" y="13715"/>
                  </a:lnTo>
                  <a:lnTo>
                    <a:pt x="536447" y="21335"/>
                  </a:lnTo>
                  <a:lnTo>
                    <a:pt x="541019" y="24383"/>
                  </a:lnTo>
                  <a:lnTo>
                    <a:pt x="598826" y="57911"/>
                  </a:lnTo>
                  <a:lnTo>
                    <a:pt x="617219" y="47243"/>
                  </a:lnTo>
                  <a:lnTo>
                    <a:pt x="624839" y="47243"/>
                  </a:lnTo>
                  <a:lnTo>
                    <a:pt x="624839" y="45719"/>
                  </a:lnTo>
                  <a:lnTo>
                    <a:pt x="628226" y="45719"/>
                  </a:lnTo>
                  <a:lnTo>
                    <a:pt x="554736" y="3047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FF0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35880" y="4354068"/>
              <a:ext cx="256032" cy="2545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35880" y="4354068"/>
              <a:ext cx="256032" cy="2545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35880" y="4354068"/>
              <a:ext cx="256032" cy="2545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88764" y="3874008"/>
              <a:ext cx="17145" cy="472440"/>
            </a:xfrm>
            <a:custGeom>
              <a:avLst/>
              <a:gdLst/>
              <a:ahLst/>
              <a:cxnLst/>
              <a:rect l="l" t="t" r="r" b="b"/>
              <a:pathLst>
                <a:path w="17145" h="472439">
                  <a:moveTo>
                    <a:pt x="16763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16763" y="472439"/>
                  </a:lnTo>
                  <a:lnTo>
                    <a:pt x="16763" y="0"/>
                  </a:lnTo>
                  <a:close/>
                </a:path>
              </a:pathLst>
            </a:custGeom>
            <a:solidFill>
              <a:srgbClr val="FF0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52372" y="4245863"/>
              <a:ext cx="5974080" cy="76200"/>
            </a:xfrm>
            <a:custGeom>
              <a:avLst/>
              <a:gdLst/>
              <a:ahLst/>
              <a:cxnLst/>
              <a:rect l="l" t="t" r="r" b="b"/>
              <a:pathLst>
                <a:path w="597408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196"/>
                  </a:lnTo>
                  <a:lnTo>
                    <a:pt x="62484" y="44196"/>
                  </a:lnTo>
                  <a:lnTo>
                    <a:pt x="62484" y="32003"/>
                  </a:lnTo>
                  <a:lnTo>
                    <a:pt x="76200" y="32003"/>
                  </a:lnTo>
                  <a:lnTo>
                    <a:pt x="76200" y="0"/>
                  </a:lnTo>
                  <a:close/>
                </a:path>
                <a:path w="5974080" h="76200">
                  <a:moveTo>
                    <a:pt x="5897880" y="0"/>
                  </a:moveTo>
                  <a:lnTo>
                    <a:pt x="5897880" y="76200"/>
                  </a:lnTo>
                  <a:lnTo>
                    <a:pt x="5961887" y="44196"/>
                  </a:lnTo>
                  <a:lnTo>
                    <a:pt x="5911596" y="44196"/>
                  </a:lnTo>
                  <a:lnTo>
                    <a:pt x="5911596" y="32003"/>
                  </a:lnTo>
                  <a:lnTo>
                    <a:pt x="5961887" y="32003"/>
                  </a:lnTo>
                  <a:lnTo>
                    <a:pt x="5897880" y="0"/>
                  </a:lnTo>
                  <a:close/>
                </a:path>
                <a:path w="5974080" h="76200">
                  <a:moveTo>
                    <a:pt x="76200" y="32003"/>
                  </a:moveTo>
                  <a:lnTo>
                    <a:pt x="62484" y="32003"/>
                  </a:lnTo>
                  <a:lnTo>
                    <a:pt x="62484" y="44196"/>
                  </a:lnTo>
                  <a:lnTo>
                    <a:pt x="76200" y="44196"/>
                  </a:lnTo>
                  <a:lnTo>
                    <a:pt x="76200" y="32003"/>
                  </a:lnTo>
                  <a:close/>
                </a:path>
                <a:path w="5974080" h="76200">
                  <a:moveTo>
                    <a:pt x="5897880" y="32003"/>
                  </a:moveTo>
                  <a:lnTo>
                    <a:pt x="76200" y="32003"/>
                  </a:lnTo>
                  <a:lnTo>
                    <a:pt x="76200" y="44196"/>
                  </a:lnTo>
                  <a:lnTo>
                    <a:pt x="5897880" y="44196"/>
                  </a:lnTo>
                  <a:lnTo>
                    <a:pt x="5897880" y="32003"/>
                  </a:lnTo>
                  <a:close/>
                </a:path>
                <a:path w="5974080" h="76200">
                  <a:moveTo>
                    <a:pt x="5961887" y="32003"/>
                  </a:moveTo>
                  <a:lnTo>
                    <a:pt x="5911596" y="32003"/>
                  </a:lnTo>
                  <a:lnTo>
                    <a:pt x="5911596" y="44196"/>
                  </a:lnTo>
                  <a:lnTo>
                    <a:pt x="5961887" y="44196"/>
                  </a:lnTo>
                  <a:lnTo>
                    <a:pt x="5974080" y="38100"/>
                  </a:lnTo>
                  <a:lnTo>
                    <a:pt x="5961887" y="3200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84604" y="4174235"/>
              <a:ext cx="5408930" cy="216535"/>
            </a:xfrm>
            <a:custGeom>
              <a:avLst/>
              <a:gdLst/>
              <a:ahLst/>
              <a:cxnLst/>
              <a:rect l="l" t="t" r="r" b="b"/>
              <a:pathLst>
                <a:path w="5408930" h="216535">
                  <a:moveTo>
                    <a:pt x="9144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" y="216408"/>
                  </a:lnTo>
                  <a:lnTo>
                    <a:pt x="9144" y="0"/>
                  </a:lnTo>
                  <a:close/>
                </a:path>
                <a:path w="5408930" h="216535">
                  <a:moveTo>
                    <a:pt x="224028" y="0"/>
                  </a:moveTo>
                  <a:lnTo>
                    <a:pt x="216408" y="0"/>
                  </a:lnTo>
                  <a:lnTo>
                    <a:pt x="216408" y="216408"/>
                  </a:lnTo>
                  <a:lnTo>
                    <a:pt x="224028" y="216408"/>
                  </a:lnTo>
                  <a:lnTo>
                    <a:pt x="224028" y="0"/>
                  </a:lnTo>
                  <a:close/>
                </a:path>
                <a:path w="5408930" h="216535">
                  <a:moveTo>
                    <a:pt x="441960" y="0"/>
                  </a:moveTo>
                  <a:lnTo>
                    <a:pt x="434340" y="0"/>
                  </a:lnTo>
                  <a:lnTo>
                    <a:pt x="434340" y="216408"/>
                  </a:lnTo>
                  <a:lnTo>
                    <a:pt x="441960" y="216408"/>
                  </a:lnTo>
                  <a:lnTo>
                    <a:pt x="441960" y="0"/>
                  </a:lnTo>
                  <a:close/>
                </a:path>
                <a:path w="5408930" h="216535">
                  <a:moveTo>
                    <a:pt x="658355" y="0"/>
                  </a:moveTo>
                  <a:lnTo>
                    <a:pt x="649224" y="0"/>
                  </a:lnTo>
                  <a:lnTo>
                    <a:pt x="649224" y="216408"/>
                  </a:lnTo>
                  <a:lnTo>
                    <a:pt x="658355" y="216408"/>
                  </a:lnTo>
                  <a:lnTo>
                    <a:pt x="658355" y="0"/>
                  </a:lnTo>
                  <a:close/>
                </a:path>
                <a:path w="5408930" h="216535">
                  <a:moveTo>
                    <a:pt x="873252" y="0"/>
                  </a:moveTo>
                  <a:lnTo>
                    <a:pt x="865632" y="0"/>
                  </a:lnTo>
                  <a:lnTo>
                    <a:pt x="865632" y="216408"/>
                  </a:lnTo>
                  <a:lnTo>
                    <a:pt x="873252" y="216408"/>
                  </a:lnTo>
                  <a:lnTo>
                    <a:pt x="873252" y="0"/>
                  </a:lnTo>
                  <a:close/>
                </a:path>
                <a:path w="5408930" h="216535">
                  <a:moveTo>
                    <a:pt x="1089660" y="0"/>
                  </a:moveTo>
                  <a:lnTo>
                    <a:pt x="1082040" y="0"/>
                  </a:lnTo>
                  <a:lnTo>
                    <a:pt x="1082040" y="216408"/>
                  </a:lnTo>
                  <a:lnTo>
                    <a:pt x="1089660" y="216408"/>
                  </a:lnTo>
                  <a:lnTo>
                    <a:pt x="1089660" y="0"/>
                  </a:lnTo>
                  <a:close/>
                </a:path>
                <a:path w="5408930" h="216535">
                  <a:moveTo>
                    <a:pt x="1306055" y="0"/>
                  </a:moveTo>
                  <a:lnTo>
                    <a:pt x="1296924" y="0"/>
                  </a:lnTo>
                  <a:lnTo>
                    <a:pt x="1296924" y="216408"/>
                  </a:lnTo>
                  <a:lnTo>
                    <a:pt x="1306055" y="216408"/>
                  </a:lnTo>
                  <a:lnTo>
                    <a:pt x="1306055" y="0"/>
                  </a:lnTo>
                  <a:close/>
                </a:path>
                <a:path w="5408930" h="216535">
                  <a:moveTo>
                    <a:pt x="1520952" y="0"/>
                  </a:moveTo>
                  <a:lnTo>
                    <a:pt x="1513332" y="0"/>
                  </a:lnTo>
                  <a:lnTo>
                    <a:pt x="1513332" y="216408"/>
                  </a:lnTo>
                  <a:lnTo>
                    <a:pt x="1520952" y="216408"/>
                  </a:lnTo>
                  <a:lnTo>
                    <a:pt x="1520952" y="0"/>
                  </a:lnTo>
                  <a:close/>
                </a:path>
                <a:path w="5408930" h="216535">
                  <a:moveTo>
                    <a:pt x="1737360" y="0"/>
                  </a:moveTo>
                  <a:lnTo>
                    <a:pt x="1729740" y="0"/>
                  </a:lnTo>
                  <a:lnTo>
                    <a:pt x="1729740" y="216408"/>
                  </a:lnTo>
                  <a:lnTo>
                    <a:pt x="1737360" y="216408"/>
                  </a:lnTo>
                  <a:lnTo>
                    <a:pt x="1737360" y="0"/>
                  </a:lnTo>
                  <a:close/>
                </a:path>
                <a:path w="5408930" h="216535">
                  <a:moveTo>
                    <a:pt x="1953768" y="0"/>
                  </a:moveTo>
                  <a:lnTo>
                    <a:pt x="1944624" y="0"/>
                  </a:lnTo>
                  <a:lnTo>
                    <a:pt x="1944624" y="216408"/>
                  </a:lnTo>
                  <a:lnTo>
                    <a:pt x="1953768" y="216408"/>
                  </a:lnTo>
                  <a:lnTo>
                    <a:pt x="1953768" y="0"/>
                  </a:lnTo>
                  <a:close/>
                </a:path>
                <a:path w="5408930" h="216535">
                  <a:moveTo>
                    <a:pt x="2168652" y="0"/>
                  </a:moveTo>
                  <a:lnTo>
                    <a:pt x="2161032" y="0"/>
                  </a:lnTo>
                  <a:lnTo>
                    <a:pt x="2161032" y="216408"/>
                  </a:lnTo>
                  <a:lnTo>
                    <a:pt x="2168652" y="216408"/>
                  </a:lnTo>
                  <a:lnTo>
                    <a:pt x="2168652" y="0"/>
                  </a:lnTo>
                  <a:close/>
                </a:path>
                <a:path w="5408930" h="216535">
                  <a:moveTo>
                    <a:pt x="2385060" y="0"/>
                  </a:moveTo>
                  <a:lnTo>
                    <a:pt x="2377440" y="0"/>
                  </a:lnTo>
                  <a:lnTo>
                    <a:pt x="2377440" y="216408"/>
                  </a:lnTo>
                  <a:lnTo>
                    <a:pt x="2385060" y="216408"/>
                  </a:lnTo>
                  <a:lnTo>
                    <a:pt x="2385060" y="0"/>
                  </a:lnTo>
                  <a:close/>
                </a:path>
                <a:path w="5408930" h="216535">
                  <a:moveTo>
                    <a:pt x="2601468" y="0"/>
                  </a:moveTo>
                  <a:lnTo>
                    <a:pt x="2592324" y="0"/>
                  </a:lnTo>
                  <a:lnTo>
                    <a:pt x="2592324" y="216408"/>
                  </a:lnTo>
                  <a:lnTo>
                    <a:pt x="2601468" y="216408"/>
                  </a:lnTo>
                  <a:lnTo>
                    <a:pt x="2601468" y="0"/>
                  </a:lnTo>
                  <a:close/>
                </a:path>
                <a:path w="5408930" h="216535">
                  <a:moveTo>
                    <a:pt x="2816352" y="0"/>
                  </a:moveTo>
                  <a:lnTo>
                    <a:pt x="2808732" y="0"/>
                  </a:lnTo>
                  <a:lnTo>
                    <a:pt x="2808732" y="216408"/>
                  </a:lnTo>
                  <a:lnTo>
                    <a:pt x="2816352" y="216408"/>
                  </a:lnTo>
                  <a:lnTo>
                    <a:pt x="2816352" y="0"/>
                  </a:lnTo>
                  <a:close/>
                </a:path>
                <a:path w="5408930" h="216535">
                  <a:moveTo>
                    <a:pt x="3032760" y="0"/>
                  </a:moveTo>
                  <a:lnTo>
                    <a:pt x="3025140" y="0"/>
                  </a:lnTo>
                  <a:lnTo>
                    <a:pt x="3025140" y="216408"/>
                  </a:lnTo>
                  <a:lnTo>
                    <a:pt x="3032760" y="216408"/>
                  </a:lnTo>
                  <a:lnTo>
                    <a:pt x="3032760" y="0"/>
                  </a:lnTo>
                  <a:close/>
                </a:path>
                <a:path w="5408930" h="216535">
                  <a:moveTo>
                    <a:pt x="3249168" y="0"/>
                  </a:moveTo>
                  <a:lnTo>
                    <a:pt x="3240024" y="0"/>
                  </a:lnTo>
                  <a:lnTo>
                    <a:pt x="3240024" y="216408"/>
                  </a:lnTo>
                  <a:lnTo>
                    <a:pt x="3249168" y="216408"/>
                  </a:lnTo>
                  <a:lnTo>
                    <a:pt x="3249168" y="0"/>
                  </a:lnTo>
                  <a:close/>
                </a:path>
                <a:path w="5408930" h="216535">
                  <a:moveTo>
                    <a:pt x="3464052" y="0"/>
                  </a:moveTo>
                  <a:lnTo>
                    <a:pt x="3456432" y="0"/>
                  </a:lnTo>
                  <a:lnTo>
                    <a:pt x="3456432" y="216408"/>
                  </a:lnTo>
                  <a:lnTo>
                    <a:pt x="3464052" y="216408"/>
                  </a:lnTo>
                  <a:lnTo>
                    <a:pt x="3464052" y="0"/>
                  </a:lnTo>
                  <a:close/>
                </a:path>
                <a:path w="5408930" h="216535">
                  <a:moveTo>
                    <a:pt x="3681984" y="0"/>
                  </a:moveTo>
                  <a:lnTo>
                    <a:pt x="3674364" y="0"/>
                  </a:lnTo>
                  <a:lnTo>
                    <a:pt x="3674364" y="216408"/>
                  </a:lnTo>
                  <a:lnTo>
                    <a:pt x="3681984" y="216408"/>
                  </a:lnTo>
                  <a:lnTo>
                    <a:pt x="3681984" y="0"/>
                  </a:lnTo>
                  <a:close/>
                </a:path>
                <a:path w="5408930" h="216535">
                  <a:moveTo>
                    <a:pt x="3898392" y="0"/>
                  </a:moveTo>
                  <a:lnTo>
                    <a:pt x="3889248" y="0"/>
                  </a:lnTo>
                  <a:lnTo>
                    <a:pt x="3889248" y="216408"/>
                  </a:lnTo>
                  <a:lnTo>
                    <a:pt x="3898392" y="216408"/>
                  </a:lnTo>
                  <a:lnTo>
                    <a:pt x="3898392" y="0"/>
                  </a:lnTo>
                  <a:close/>
                </a:path>
                <a:path w="5408930" h="216535">
                  <a:moveTo>
                    <a:pt x="4113276" y="0"/>
                  </a:moveTo>
                  <a:lnTo>
                    <a:pt x="4105656" y="0"/>
                  </a:lnTo>
                  <a:lnTo>
                    <a:pt x="4105656" y="216408"/>
                  </a:lnTo>
                  <a:lnTo>
                    <a:pt x="4113276" y="216408"/>
                  </a:lnTo>
                  <a:lnTo>
                    <a:pt x="4113276" y="0"/>
                  </a:lnTo>
                  <a:close/>
                </a:path>
                <a:path w="5408930" h="216535">
                  <a:moveTo>
                    <a:pt x="4329684" y="0"/>
                  </a:moveTo>
                  <a:lnTo>
                    <a:pt x="4322064" y="0"/>
                  </a:lnTo>
                  <a:lnTo>
                    <a:pt x="4322064" y="216408"/>
                  </a:lnTo>
                  <a:lnTo>
                    <a:pt x="4329684" y="216408"/>
                  </a:lnTo>
                  <a:lnTo>
                    <a:pt x="4329684" y="0"/>
                  </a:lnTo>
                  <a:close/>
                </a:path>
                <a:path w="5408930" h="216535">
                  <a:moveTo>
                    <a:pt x="4546092" y="0"/>
                  </a:moveTo>
                  <a:lnTo>
                    <a:pt x="4536948" y="0"/>
                  </a:lnTo>
                  <a:lnTo>
                    <a:pt x="4536948" y="216408"/>
                  </a:lnTo>
                  <a:lnTo>
                    <a:pt x="4546092" y="216408"/>
                  </a:lnTo>
                  <a:lnTo>
                    <a:pt x="4546092" y="0"/>
                  </a:lnTo>
                  <a:close/>
                </a:path>
                <a:path w="5408930" h="216535">
                  <a:moveTo>
                    <a:pt x="4760976" y="0"/>
                  </a:moveTo>
                  <a:lnTo>
                    <a:pt x="4753343" y="0"/>
                  </a:lnTo>
                  <a:lnTo>
                    <a:pt x="4753343" y="216408"/>
                  </a:lnTo>
                  <a:lnTo>
                    <a:pt x="4760976" y="216408"/>
                  </a:lnTo>
                  <a:lnTo>
                    <a:pt x="4760976" y="0"/>
                  </a:lnTo>
                  <a:close/>
                </a:path>
                <a:path w="5408930" h="216535">
                  <a:moveTo>
                    <a:pt x="4977384" y="0"/>
                  </a:moveTo>
                  <a:lnTo>
                    <a:pt x="4969764" y="0"/>
                  </a:lnTo>
                  <a:lnTo>
                    <a:pt x="4969764" y="216408"/>
                  </a:lnTo>
                  <a:lnTo>
                    <a:pt x="4977384" y="216408"/>
                  </a:lnTo>
                  <a:lnTo>
                    <a:pt x="4977384" y="0"/>
                  </a:lnTo>
                  <a:close/>
                </a:path>
                <a:path w="5408930" h="216535">
                  <a:moveTo>
                    <a:pt x="5193792" y="0"/>
                  </a:moveTo>
                  <a:lnTo>
                    <a:pt x="5184648" y="0"/>
                  </a:lnTo>
                  <a:lnTo>
                    <a:pt x="5184648" y="216408"/>
                  </a:lnTo>
                  <a:lnTo>
                    <a:pt x="5193792" y="216408"/>
                  </a:lnTo>
                  <a:lnTo>
                    <a:pt x="5193792" y="0"/>
                  </a:lnTo>
                  <a:close/>
                </a:path>
                <a:path w="5408930" h="216535">
                  <a:moveTo>
                    <a:pt x="5408676" y="0"/>
                  </a:moveTo>
                  <a:lnTo>
                    <a:pt x="5401056" y="0"/>
                  </a:lnTo>
                  <a:lnTo>
                    <a:pt x="5401056" y="216408"/>
                  </a:lnTo>
                  <a:lnTo>
                    <a:pt x="5408676" y="216408"/>
                  </a:lnTo>
                  <a:lnTo>
                    <a:pt x="5408676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94827" y="5276977"/>
            <a:ext cx="3344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31210" algn="l"/>
              </a:tabLst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Entonces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-12 + 3</a:t>
            </a:r>
            <a:r>
              <a:rPr sz="24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es </a:t>
            </a:r>
            <a:r>
              <a:rPr sz="2400" u="sng" dirty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  <a:latin typeface="Times New Roman"/>
                <a:cs typeface="Times New Roman"/>
              </a:rPr>
              <a:t> 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1952" y="4392485"/>
            <a:ext cx="35032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Times New Roman"/>
                <a:cs typeface="Times New Roman"/>
              </a:rPr>
              <a:t>-25 -24 -23 -22 -21 -20 -19 -18 -17 -16 -15 -14 -13 -12 -11</a:t>
            </a:r>
            <a:r>
              <a:rPr sz="1050" spc="125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-10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30304" y="4392485"/>
            <a:ext cx="21926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7995" algn="l"/>
                <a:tab pos="711835" algn="l"/>
                <a:tab pos="1379220" algn="l"/>
                <a:tab pos="1623060" algn="l"/>
                <a:tab pos="2112645" algn="l"/>
              </a:tabLst>
            </a:pPr>
            <a:r>
              <a:rPr sz="1050" spc="-20" dirty="0">
                <a:latin typeface="Times New Roman"/>
                <a:cs typeface="Times New Roman"/>
              </a:rPr>
              <a:t>-</a:t>
            </a:r>
            <a:r>
              <a:rPr sz="1050" dirty="0">
                <a:latin typeface="Times New Roman"/>
                <a:cs typeface="Times New Roman"/>
              </a:rPr>
              <a:t>9   </a:t>
            </a:r>
            <a:r>
              <a:rPr sz="1050" spc="-20" dirty="0">
                <a:latin typeface="Times New Roman"/>
                <a:cs typeface="Times New Roman"/>
              </a:rPr>
              <a:t>-</a:t>
            </a:r>
            <a:r>
              <a:rPr sz="1050" dirty="0">
                <a:latin typeface="Times New Roman"/>
                <a:cs typeface="Times New Roman"/>
              </a:rPr>
              <a:t>8	</a:t>
            </a:r>
            <a:r>
              <a:rPr sz="1050" spc="-20" dirty="0">
                <a:latin typeface="Times New Roman"/>
                <a:cs typeface="Times New Roman"/>
              </a:rPr>
              <a:t>-</a:t>
            </a:r>
            <a:r>
              <a:rPr sz="1050" dirty="0">
                <a:latin typeface="Times New Roman"/>
                <a:cs typeface="Times New Roman"/>
              </a:rPr>
              <a:t>7	</a:t>
            </a:r>
            <a:r>
              <a:rPr sz="1050" spc="-20" dirty="0">
                <a:latin typeface="Times New Roman"/>
                <a:cs typeface="Times New Roman"/>
              </a:rPr>
              <a:t>-</a:t>
            </a:r>
            <a:r>
              <a:rPr sz="1050" dirty="0">
                <a:latin typeface="Times New Roman"/>
                <a:cs typeface="Times New Roman"/>
              </a:rPr>
              <a:t>6  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-</a:t>
            </a:r>
            <a:r>
              <a:rPr sz="1050" dirty="0">
                <a:latin typeface="Times New Roman"/>
                <a:cs typeface="Times New Roman"/>
              </a:rPr>
              <a:t>5   </a:t>
            </a:r>
            <a:r>
              <a:rPr sz="1050" spc="-20" dirty="0">
                <a:latin typeface="Times New Roman"/>
                <a:cs typeface="Times New Roman"/>
              </a:rPr>
              <a:t>-</a:t>
            </a:r>
            <a:r>
              <a:rPr sz="1050" dirty="0">
                <a:latin typeface="Times New Roman"/>
                <a:cs typeface="Times New Roman"/>
              </a:rPr>
              <a:t>4	</a:t>
            </a:r>
            <a:r>
              <a:rPr sz="1050" spc="-20" dirty="0">
                <a:latin typeface="Times New Roman"/>
                <a:cs typeface="Times New Roman"/>
              </a:rPr>
              <a:t>-</a:t>
            </a:r>
            <a:r>
              <a:rPr sz="1050" dirty="0">
                <a:latin typeface="Times New Roman"/>
                <a:cs typeface="Times New Roman"/>
              </a:rPr>
              <a:t>3	</a:t>
            </a:r>
            <a:r>
              <a:rPr sz="1050" spc="-20" dirty="0">
                <a:latin typeface="Times New Roman"/>
                <a:cs typeface="Times New Roman"/>
              </a:rPr>
              <a:t>-</a:t>
            </a:r>
            <a:r>
              <a:rPr sz="1050" dirty="0">
                <a:latin typeface="Times New Roman"/>
                <a:cs typeface="Times New Roman"/>
              </a:rPr>
              <a:t>2  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-</a:t>
            </a:r>
            <a:r>
              <a:rPr sz="1050" dirty="0">
                <a:latin typeface="Times New Roman"/>
                <a:cs typeface="Times New Roman"/>
              </a:rPr>
              <a:t>1	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36464" y="3816096"/>
            <a:ext cx="17145" cy="497205"/>
          </a:xfrm>
          <a:custGeom>
            <a:avLst/>
            <a:gdLst/>
            <a:ahLst/>
            <a:cxnLst/>
            <a:rect l="l" t="t" r="r" b="b"/>
            <a:pathLst>
              <a:path w="17145" h="497204">
                <a:moveTo>
                  <a:pt x="16763" y="0"/>
                </a:moveTo>
                <a:lnTo>
                  <a:pt x="0" y="0"/>
                </a:lnTo>
                <a:lnTo>
                  <a:pt x="0" y="496824"/>
                </a:lnTo>
                <a:lnTo>
                  <a:pt x="16763" y="496824"/>
                </a:lnTo>
                <a:lnTo>
                  <a:pt x="16763" y="0"/>
                </a:lnTo>
                <a:close/>
              </a:path>
            </a:pathLst>
          </a:custGeom>
          <a:solidFill>
            <a:srgbClr val="FF0C9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88179" y="4370832"/>
            <a:ext cx="256540" cy="256540"/>
            <a:chOff x="4488179" y="4370832"/>
            <a:chExt cx="256540" cy="256540"/>
          </a:xfrm>
        </p:grpSpPr>
        <p:sp>
          <p:nvSpPr>
            <p:cNvPr id="3" name="object 3"/>
            <p:cNvSpPr/>
            <p:nvPr/>
          </p:nvSpPr>
          <p:spPr>
            <a:xfrm>
              <a:off x="4488179" y="4370832"/>
              <a:ext cx="256032" cy="2560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88179" y="4370832"/>
              <a:ext cx="256032" cy="2560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88179" y="4370832"/>
              <a:ext cx="256032" cy="2560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081784" y="1984247"/>
            <a:ext cx="2516505" cy="645160"/>
          </a:xfrm>
          <a:custGeom>
            <a:avLst/>
            <a:gdLst/>
            <a:ahLst/>
            <a:cxnLst/>
            <a:rect l="l" t="t" r="r" b="b"/>
            <a:pathLst>
              <a:path w="2516504" h="645160">
                <a:moveTo>
                  <a:pt x="2516124" y="143256"/>
                </a:moveTo>
                <a:lnTo>
                  <a:pt x="2508821" y="97929"/>
                </a:lnTo>
                <a:lnTo>
                  <a:pt x="2488514" y="58597"/>
                </a:lnTo>
                <a:lnTo>
                  <a:pt x="2457526" y="27609"/>
                </a:lnTo>
                <a:lnTo>
                  <a:pt x="2418194" y="7302"/>
                </a:lnTo>
                <a:lnTo>
                  <a:pt x="2372868" y="0"/>
                </a:lnTo>
                <a:lnTo>
                  <a:pt x="143256" y="0"/>
                </a:lnTo>
                <a:lnTo>
                  <a:pt x="97917" y="7302"/>
                </a:lnTo>
                <a:lnTo>
                  <a:pt x="58585" y="27609"/>
                </a:lnTo>
                <a:lnTo>
                  <a:pt x="27597" y="58597"/>
                </a:lnTo>
                <a:lnTo>
                  <a:pt x="7289" y="97929"/>
                </a:lnTo>
                <a:lnTo>
                  <a:pt x="0" y="143256"/>
                </a:lnTo>
                <a:lnTo>
                  <a:pt x="0" y="501396"/>
                </a:lnTo>
                <a:lnTo>
                  <a:pt x="7289" y="546735"/>
                </a:lnTo>
                <a:lnTo>
                  <a:pt x="27597" y="586066"/>
                </a:lnTo>
                <a:lnTo>
                  <a:pt x="58585" y="617054"/>
                </a:lnTo>
                <a:lnTo>
                  <a:pt x="97917" y="637362"/>
                </a:lnTo>
                <a:lnTo>
                  <a:pt x="143256" y="644652"/>
                </a:lnTo>
                <a:lnTo>
                  <a:pt x="2372868" y="644652"/>
                </a:lnTo>
                <a:lnTo>
                  <a:pt x="2418194" y="637362"/>
                </a:lnTo>
                <a:lnTo>
                  <a:pt x="2457526" y="617054"/>
                </a:lnTo>
                <a:lnTo>
                  <a:pt x="2488514" y="586066"/>
                </a:lnTo>
                <a:lnTo>
                  <a:pt x="2508821" y="546735"/>
                </a:lnTo>
                <a:lnTo>
                  <a:pt x="2516124" y="501396"/>
                </a:lnTo>
                <a:lnTo>
                  <a:pt x="2516124" y="14325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88527" y="2000567"/>
            <a:ext cx="1464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850265" algn="l"/>
              </a:tabLst>
            </a:pPr>
            <a:r>
              <a:rPr sz="3600" b="0" dirty="0">
                <a:solidFill>
                  <a:srgbClr val="595959"/>
                </a:solidFill>
                <a:latin typeface="Times New Roman"/>
                <a:cs typeface="Times New Roman"/>
              </a:rPr>
              <a:t>8	-	9</a:t>
            </a:r>
            <a:r>
              <a:rPr sz="3600" b="0" spc="-9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595959"/>
                </a:solidFill>
                <a:latin typeface="Times New Roman"/>
                <a:cs typeface="Times New Roman"/>
              </a:rPr>
              <a:t>=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7852" y="2971927"/>
            <a:ext cx="25152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F3F3F"/>
                </a:solidFill>
                <a:latin typeface="Times New Roman"/>
                <a:cs typeface="Times New Roman"/>
              </a:rPr>
              <a:t>Observemos </a:t>
            </a:r>
            <a:r>
              <a:rPr sz="2400" dirty="0">
                <a:solidFill>
                  <a:srgbClr val="3F3F3F"/>
                </a:solidFill>
                <a:latin typeface="Times New Roman"/>
                <a:cs typeface="Times New Roman"/>
              </a:rPr>
              <a:t>la</a:t>
            </a:r>
            <a:r>
              <a:rPr sz="2400" spc="-7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F3F3F"/>
                </a:solidFill>
                <a:latin typeface="Times New Roman"/>
                <a:cs typeface="Times New Roman"/>
              </a:rPr>
              <a:t>recta  </a:t>
            </a:r>
            <a:r>
              <a:rPr sz="2400" spc="-5" dirty="0">
                <a:solidFill>
                  <a:srgbClr val="3F3F3F"/>
                </a:solidFill>
                <a:latin typeface="Times New Roman"/>
                <a:cs typeface="Times New Roman"/>
              </a:rPr>
              <a:t>numérica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43555" y="4354067"/>
            <a:ext cx="256540" cy="254635"/>
            <a:chOff x="2543555" y="4354067"/>
            <a:chExt cx="256540" cy="254635"/>
          </a:xfrm>
        </p:grpSpPr>
        <p:sp>
          <p:nvSpPr>
            <p:cNvPr id="10" name="object 10"/>
            <p:cNvSpPr/>
            <p:nvPr/>
          </p:nvSpPr>
          <p:spPr>
            <a:xfrm>
              <a:off x="2543555" y="4354067"/>
              <a:ext cx="256031" cy="2545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43555" y="4354067"/>
              <a:ext cx="256031" cy="2545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43555" y="4354067"/>
              <a:ext cx="256031" cy="2545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867852" y="5276977"/>
            <a:ext cx="3249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0160" algn="l"/>
                <a:tab pos="3236595" algn="l"/>
              </a:tabLst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Entonces	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8 - 9</a:t>
            </a:r>
            <a:r>
              <a:rPr sz="24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es </a:t>
            </a:r>
            <a:r>
              <a:rPr sz="2400" u="sng" dirty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  <a:latin typeface="Times New Roman"/>
                <a:cs typeface="Times New Roman"/>
              </a:rPr>
              <a:t> 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1952" y="4392485"/>
            <a:ext cx="568261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05"/>
              </a:spcBef>
              <a:tabLst>
                <a:tab pos="745490" algn="l"/>
                <a:tab pos="990600" algn="l"/>
                <a:tab pos="1268095" algn="l"/>
                <a:tab pos="1501140" algn="l"/>
                <a:tab pos="1701164" algn="l"/>
                <a:tab pos="1934210" algn="l"/>
                <a:tab pos="2169160" algn="l"/>
                <a:tab pos="2402205" algn="l"/>
                <a:tab pos="2635250" algn="l"/>
                <a:tab pos="2868295" algn="l"/>
                <a:tab pos="3101975" algn="l"/>
                <a:tab pos="3335020" algn="l"/>
              </a:tabLst>
            </a:pPr>
            <a:r>
              <a:rPr sz="1050" spc="-10" dirty="0">
                <a:latin typeface="Times New Roman"/>
                <a:cs typeface="Times New Roman"/>
              </a:rPr>
              <a:t>-5  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-4  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-3	-2	-1	</a:t>
            </a:r>
            <a:r>
              <a:rPr sz="1050" dirty="0">
                <a:latin typeface="Times New Roman"/>
                <a:cs typeface="Times New Roman"/>
              </a:rPr>
              <a:t>0	1	2	3	4	5	6	7	8	9 10 11 12 13 14 15 16 17 18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19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latin typeface="Times New Roman"/>
                <a:cs typeface="Times New Roman"/>
              </a:rPr>
              <a:t>20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452372" y="3756659"/>
            <a:ext cx="5974080" cy="634365"/>
            <a:chOff x="1452372" y="3756659"/>
            <a:chExt cx="5974080" cy="634365"/>
          </a:xfrm>
        </p:grpSpPr>
        <p:sp>
          <p:nvSpPr>
            <p:cNvPr id="16" name="object 16"/>
            <p:cNvSpPr/>
            <p:nvPr/>
          </p:nvSpPr>
          <p:spPr>
            <a:xfrm>
              <a:off x="1452372" y="4245863"/>
              <a:ext cx="5974080" cy="76200"/>
            </a:xfrm>
            <a:custGeom>
              <a:avLst/>
              <a:gdLst/>
              <a:ahLst/>
              <a:cxnLst/>
              <a:rect l="l" t="t" r="r" b="b"/>
              <a:pathLst>
                <a:path w="597408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196"/>
                  </a:lnTo>
                  <a:lnTo>
                    <a:pt x="62484" y="44196"/>
                  </a:lnTo>
                  <a:lnTo>
                    <a:pt x="62484" y="32003"/>
                  </a:lnTo>
                  <a:lnTo>
                    <a:pt x="76200" y="32003"/>
                  </a:lnTo>
                  <a:lnTo>
                    <a:pt x="76200" y="0"/>
                  </a:lnTo>
                  <a:close/>
                </a:path>
                <a:path w="5974080" h="76200">
                  <a:moveTo>
                    <a:pt x="5897880" y="0"/>
                  </a:moveTo>
                  <a:lnTo>
                    <a:pt x="5897880" y="76200"/>
                  </a:lnTo>
                  <a:lnTo>
                    <a:pt x="5961887" y="44196"/>
                  </a:lnTo>
                  <a:lnTo>
                    <a:pt x="5911596" y="44196"/>
                  </a:lnTo>
                  <a:lnTo>
                    <a:pt x="5911596" y="32003"/>
                  </a:lnTo>
                  <a:lnTo>
                    <a:pt x="5961887" y="32003"/>
                  </a:lnTo>
                  <a:lnTo>
                    <a:pt x="5897880" y="0"/>
                  </a:lnTo>
                  <a:close/>
                </a:path>
                <a:path w="5974080" h="76200">
                  <a:moveTo>
                    <a:pt x="76200" y="32003"/>
                  </a:moveTo>
                  <a:lnTo>
                    <a:pt x="62484" y="32003"/>
                  </a:lnTo>
                  <a:lnTo>
                    <a:pt x="62484" y="44196"/>
                  </a:lnTo>
                  <a:lnTo>
                    <a:pt x="76200" y="44196"/>
                  </a:lnTo>
                  <a:lnTo>
                    <a:pt x="76200" y="32003"/>
                  </a:lnTo>
                  <a:close/>
                </a:path>
                <a:path w="5974080" h="76200">
                  <a:moveTo>
                    <a:pt x="5897880" y="32003"/>
                  </a:moveTo>
                  <a:lnTo>
                    <a:pt x="76200" y="32003"/>
                  </a:lnTo>
                  <a:lnTo>
                    <a:pt x="76200" y="44196"/>
                  </a:lnTo>
                  <a:lnTo>
                    <a:pt x="5897880" y="44196"/>
                  </a:lnTo>
                  <a:lnTo>
                    <a:pt x="5897880" y="32003"/>
                  </a:lnTo>
                  <a:close/>
                </a:path>
                <a:path w="5974080" h="76200">
                  <a:moveTo>
                    <a:pt x="5961887" y="32003"/>
                  </a:moveTo>
                  <a:lnTo>
                    <a:pt x="5911596" y="32003"/>
                  </a:lnTo>
                  <a:lnTo>
                    <a:pt x="5911596" y="44196"/>
                  </a:lnTo>
                  <a:lnTo>
                    <a:pt x="5961887" y="44196"/>
                  </a:lnTo>
                  <a:lnTo>
                    <a:pt x="5974080" y="38100"/>
                  </a:lnTo>
                  <a:lnTo>
                    <a:pt x="5961887" y="3200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84604" y="4174235"/>
              <a:ext cx="5408930" cy="216535"/>
            </a:xfrm>
            <a:custGeom>
              <a:avLst/>
              <a:gdLst/>
              <a:ahLst/>
              <a:cxnLst/>
              <a:rect l="l" t="t" r="r" b="b"/>
              <a:pathLst>
                <a:path w="5408930" h="216535">
                  <a:moveTo>
                    <a:pt x="9144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" y="216408"/>
                  </a:lnTo>
                  <a:lnTo>
                    <a:pt x="9144" y="0"/>
                  </a:lnTo>
                  <a:close/>
                </a:path>
                <a:path w="5408930" h="216535">
                  <a:moveTo>
                    <a:pt x="224028" y="0"/>
                  </a:moveTo>
                  <a:lnTo>
                    <a:pt x="216408" y="0"/>
                  </a:lnTo>
                  <a:lnTo>
                    <a:pt x="216408" y="216408"/>
                  </a:lnTo>
                  <a:lnTo>
                    <a:pt x="224028" y="216408"/>
                  </a:lnTo>
                  <a:lnTo>
                    <a:pt x="224028" y="0"/>
                  </a:lnTo>
                  <a:close/>
                </a:path>
                <a:path w="5408930" h="216535">
                  <a:moveTo>
                    <a:pt x="441960" y="0"/>
                  </a:moveTo>
                  <a:lnTo>
                    <a:pt x="434340" y="0"/>
                  </a:lnTo>
                  <a:lnTo>
                    <a:pt x="434340" y="216408"/>
                  </a:lnTo>
                  <a:lnTo>
                    <a:pt x="441960" y="216408"/>
                  </a:lnTo>
                  <a:lnTo>
                    <a:pt x="441960" y="0"/>
                  </a:lnTo>
                  <a:close/>
                </a:path>
                <a:path w="5408930" h="216535">
                  <a:moveTo>
                    <a:pt x="658355" y="0"/>
                  </a:moveTo>
                  <a:lnTo>
                    <a:pt x="649224" y="0"/>
                  </a:lnTo>
                  <a:lnTo>
                    <a:pt x="649224" y="216408"/>
                  </a:lnTo>
                  <a:lnTo>
                    <a:pt x="658355" y="216408"/>
                  </a:lnTo>
                  <a:lnTo>
                    <a:pt x="658355" y="0"/>
                  </a:lnTo>
                  <a:close/>
                </a:path>
                <a:path w="5408930" h="216535">
                  <a:moveTo>
                    <a:pt x="873252" y="0"/>
                  </a:moveTo>
                  <a:lnTo>
                    <a:pt x="865632" y="0"/>
                  </a:lnTo>
                  <a:lnTo>
                    <a:pt x="865632" y="216408"/>
                  </a:lnTo>
                  <a:lnTo>
                    <a:pt x="873252" y="216408"/>
                  </a:lnTo>
                  <a:lnTo>
                    <a:pt x="873252" y="0"/>
                  </a:lnTo>
                  <a:close/>
                </a:path>
                <a:path w="5408930" h="216535">
                  <a:moveTo>
                    <a:pt x="1089660" y="0"/>
                  </a:moveTo>
                  <a:lnTo>
                    <a:pt x="1082040" y="0"/>
                  </a:lnTo>
                  <a:lnTo>
                    <a:pt x="1082040" y="216408"/>
                  </a:lnTo>
                  <a:lnTo>
                    <a:pt x="1089660" y="216408"/>
                  </a:lnTo>
                  <a:lnTo>
                    <a:pt x="1089660" y="0"/>
                  </a:lnTo>
                  <a:close/>
                </a:path>
                <a:path w="5408930" h="216535">
                  <a:moveTo>
                    <a:pt x="1306055" y="0"/>
                  </a:moveTo>
                  <a:lnTo>
                    <a:pt x="1296924" y="0"/>
                  </a:lnTo>
                  <a:lnTo>
                    <a:pt x="1296924" y="216408"/>
                  </a:lnTo>
                  <a:lnTo>
                    <a:pt x="1306055" y="216408"/>
                  </a:lnTo>
                  <a:lnTo>
                    <a:pt x="1306055" y="0"/>
                  </a:lnTo>
                  <a:close/>
                </a:path>
                <a:path w="5408930" h="216535">
                  <a:moveTo>
                    <a:pt x="1520952" y="0"/>
                  </a:moveTo>
                  <a:lnTo>
                    <a:pt x="1513332" y="0"/>
                  </a:lnTo>
                  <a:lnTo>
                    <a:pt x="1513332" y="216408"/>
                  </a:lnTo>
                  <a:lnTo>
                    <a:pt x="1520952" y="216408"/>
                  </a:lnTo>
                  <a:lnTo>
                    <a:pt x="1520952" y="0"/>
                  </a:lnTo>
                  <a:close/>
                </a:path>
                <a:path w="5408930" h="216535">
                  <a:moveTo>
                    <a:pt x="1737360" y="0"/>
                  </a:moveTo>
                  <a:lnTo>
                    <a:pt x="1729740" y="0"/>
                  </a:lnTo>
                  <a:lnTo>
                    <a:pt x="1729740" y="216408"/>
                  </a:lnTo>
                  <a:lnTo>
                    <a:pt x="1737360" y="216408"/>
                  </a:lnTo>
                  <a:lnTo>
                    <a:pt x="1737360" y="0"/>
                  </a:lnTo>
                  <a:close/>
                </a:path>
                <a:path w="5408930" h="216535">
                  <a:moveTo>
                    <a:pt x="1953768" y="0"/>
                  </a:moveTo>
                  <a:lnTo>
                    <a:pt x="1944624" y="0"/>
                  </a:lnTo>
                  <a:lnTo>
                    <a:pt x="1944624" y="216408"/>
                  </a:lnTo>
                  <a:lnTo>
                    <a:pt x="1953768" y="216408"/>
                  </a:lnTo>
                  <a:lnTo>
                    <a:pt x="1953768" y="0"/>
                  </a:lnTo>
                  <a:close/>
                </a:path>
                <a:path w="5408930" h="216535">
                  <a:moveTo>
                    <a:pt x="2168652" y="0"/>
                  </a:moveTo>
                  <a:lnTo>
                    <a:pt x="2161032" y="0"/>
                  </a:lnTo>
                  <a:lnTo>
                    <a:pt x="2161032" y="216408"/>
                  </a:lnTo>
                  <a:lnTo>
                    <a:pt x="2168652" y="216408"/>
                  </a:lnTo>
                  <a:lnTo>
                    <a:pt x="2168652" y="0"/>
                  </a:lnTo>
                  <a:close/>
                </a:path>
                <a:path w="5408930" h="216535">
                  <a:moveTo>
                    <a:pt x="2385060" y="0"/>
                  </a:moveTo>
                  <a:lnTo>
                    <a:pt x="2377440" y="0"/>
                  </a:lnTo>
                  <a:lnTo>
                    <a:pt x="2377440" y="216408"/>
                  </a:lnTo>
                  <a:lnTo>
                    <a:pt x="2385060" y="216408"/>
                  </a:lnTo>
                  <a:lnTo>
                    <a:pt x="2385060" y="0"/>
                  </a:lnTo>
                  <a:close/>
                </a:path>
                <a:path w="5408930" h="216535">
                  <a:moveTo>
                    <a:pt x="2601468" y="0"/>
                  </a:moveTo>
                  <a:lnTo>
                    <a:pt x="2592324" y="0"/>
                  </a:lnTo>
                  <a:lnTo>
                    <a:pt x="2592324" y="216408"/>
                  </a:lnTo>
                  <a:lnTo>
                    <a:pt x="2601468" y="216408"/>
                  </a:lnTo>
                  <a:lnTo>
                    <a:pt x="2601468" y="0"/>
                  </a:lnTo>
                  <a:close/>
                </a:path>
                <a:path w="5408930" h="216535">
                  <a:moveTo>
                    <a:pt x="2816352" y="0"/>
                  </a:moveTo>
                  <a:lnTo>
                    <a:pt x="2808732" y="0"/>
                  </a:lnTo>
                  <a:lnTo>
                    <a:pt x="2808732" y="216408"/>
                  </a:lnTo>
                  <a:lnTo>
                    <a:pt x="2816352" y="216408"/>
                  </a:lnTo>
                  <a:lnTo>
                    <a:pt x="2816352" y="0"/>
                  </a:lnTo>
                  <a:close/>
                </a:path>
                <a:path w="5408930" h="216535">
                  <a:moveTo>
                    <a:pt x="3032760" y="0"/>
                  </a:moveTo>
                  <a:lnTo>
                    <a:pt x="3025140" y="0"/>
                  </a:lnTo>
                  <a:lnTo>
                    <a:pt x="3025140" y="216408"/>
                  </a:lnTo>
                  <a:lnTo>
                    <a:pt x="3032760" y="216408"/>
                  </a:lnTo>
                  <a:lnTo>
                    <a:pt x="3032760" y="0"/>
                  </a:lnTo>
                  <a:close/>
                </a:path>
                <a:path w="5408930" h="216535">
                  <a:moveTo>
                    <a:pt x="3249168" y="0"/>
                  </a:moveTo>
                  <a:lnTo>
                    <a:pt x="3240024" y="0"/>
                  </a:lnTo>
                  <a:lnTo>
                    <a:pt x="3240024" y="216408"/>
                  </a:lnTo>
                  <a:lnTo>
                    <a:pt x="3249168" y="216408"/>
                  </a:lnTo>
                  <a:lnTo>
                    <a:pt x="3249168" y="0"/>
                  </a:lnTo>
                  <a:close/>
                </a:path>
                <a:path w="5408930" h="216535">
                  <a:moveTo>
                    <a:pt x="3464052" y="0"/>
                  </a:moveTo>
                  <a:lnTo>
                    <a:pt x="3456432" y="0"/>
                  </a:lnTo>
                  <a:lnTo>
                    <a:pt x="3456432" y="216408"/>
                  </a:lnTo>
                  <a:lnTo>
                    <a:pt x="3464052" y="216408"/>
                  </a:lnTo>
                  <a:lnTo>
                    <a:pt x="3464052" y="0"/>
                  </a:lnTo>
                  <a:close/>
                </a:path>
                <a:path w="5408930" h="216535">
                  <a:moveTo>
                    <a:pt x="3681984" y="0"/>
                  </a:moveTo>
                  <a:lnTo>
                    <a:pt x="3674364" y="0"/>
                  </a:lnTo>
                  <a:lnTo>
                    <a:pt x="3674364" y="216408"/>
                  </a:lnTo>
                  <a:lnTo>
                    <a:pt x="3681984" y="216408"/>
                  </a:lnTo>
                  <a:lnTo>
                    <a:pt x="3681984" y="0"/>
                  </a:lnTo>
                  <a:close/>
                </a:path>
                <a:path w="5408930" h="216535">
                  <a:moveTo>
                    <a:pt x="3898392" y="0"/>
                  </a:moveTo>
                  <a:lnTo>
                    <a:pt x="3889248" y="0"/>
                  </a:lnTo>
                  <a:lnTo>
                    <a:pt x="3889248" y="216408"/>
                  </a:lnTo>
                  <a:lnTo>
                    <a:pt x="3898392" y="216408"/>
                  </a:lnTo>
                  <a:lnTo>
                    <a:pt x="3898392" y="0"/>
                  </a:lnTo>
                  <a:close/>
                </a:path>
                <a:path w="5408930" h="216535">
                  <a:moveTo>
                    <a:pt x="4113276" y="0"/>
                  </a:moveTo>
                  <a:lnTo>
                    <a:pt x="4105656" y="0"/>
                  </a:lnTo>
                  <a:lnTo>
                    <a:pt x="4105656" y="216408"/>
                  </a:lnTo>
                  <a:lnTo>
                    <a:pt x="4113276" y="216408"/>
                  </a:lnTo>
                  <a:lnTo>
                    <a:pt x="4113276" y="0"/>
                  </a:lnTo>
                  <a:close/>
                </a:path>
                <a:path w="5408930" h="216535">
                  <a:moveTo>
                    <a:pt x="4329684" y="0"/>
                  </a:moveTo>
                  <a:lnTo>
                    <a:pt x="4322064" y="0"/>
                  </a:lnTo>
                  <a:lnTo>
                    <a:pt x="4322064" y="216408"/>
                  </a:lnTo>
                  <a:lnTo>
                    <a:pt x="4329684" y="216408"/>
                  </a:lnTo>
                  <a:lnTo>
                    <a:pt x="4329684" y="0"/>
                  </a:lnTo>
                  <a:close/>
                </a:path>
                <a:path w="5408930" h="216535">
                  <a:moveTo>
                    <a:pt x="4546092" y="0"/>
                  </a:moveTo>
                  <a:lnTo>
                    <a:pt x="4536948" y="0"/>
                  </a:lnTo>
                  <a:lnTo>
                    <a:pt x="4536948" y="216408"/>
                  </a:lnTo>
                  <a:lnTo>
                    <a:pt x="4546092" y="216408"/>
                  </a:lnTo>
                  <a:lnTo>
                    <a:pt x="4546092" y="0"/>
                  </a:lnTo>
                  <a:close/>
                </a:path>
                <a:path w="5408930" h="216535">
                  <a:moveTo>
                    <a:pt x="4760976" y="0"/>
                  </a:moveTo>
                  <a:lnTo>
                    <a:pt x="4753343" y="0"/>
                  </a:lnTo>
                  <a:lnTo>
                    <a:pt x="4753343" y="216408"/>
                  </a:lnTo>
                  <a:lnTo>
                    <a:pt x="4760976" y="216408"/>
                  </a:lnTo>
                  <a:lnTo>
                    <a:pt x="4760976" y="0"/>
                  </a:lnTo>
                  <a:close/>
                </a:path>
                <a:path w="5408930" h="216535">
                  <a:moveTo>
                    <a:pt x="4977384" y="0"/>
                  </a:moveTo>
                  <a:lnTo>
                    <a:pt x="4969764" y="0"/>
                  </a:lnTo>
                  <a:lnTo>
                    <a:pt x="4969764" y="216408"/>
                  </a:lnTo>
                  <a:lnTo>
                    <a:pt x="4977384" y="216408"/>
                  </a:lnTo>
                  <a:lnTo>
                    <a:pt x="4977384" y="0"/>
                  </a:lnTo>
                  <a:close/>
                </a:path>
                <a:path w="5408930" h="216535">
                  <a:moveTo>
                    <a:pt x="5193792" y="0"/>
                  </a:moveTo>
                  <a:lnTo>
                    <a:pt x="5184648" y="0"/>
                  </a:lnTo>
                  <a:lnTo>
                    <a:pt x="5184648" y="216408"/>
                  </a:lnTo>
                  <a:lnTo>
                    <a:pt x="5193792" y="216408"/>
                  </a:lnTo>
                  <a:lnTo>
                    <a:pt x="5193792" y="0"/>
                  </a:lnTo>
                  <a:close/>
                </a:path>
                <a:path w="5408930" h="216535">
                  <a:moveTo>
                    <a:pt x="5408676" y="0"/>
                  </a:moveTo>
                  <a:lnTo>
                    <a:pt x="5401056" y="0"/>
                  </a:lnTo>
                  <a:lnTo>
                    <a:pt x="5401056" y="216408"/>
                  </a:lnTo>
                  <a:lnTo>
                    <a:pt x="5408676" y="216408"/>
                  </a:lnTo>
                  <a:lnTo>
                    <a:pt x="5408676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71572" y="3756659"/>
              <a:ext cx="1926589" cy="117475"/>
            </a:xfrm>
            <a:custGeom>
              <a:avLst/>
              <a:gdLst/>
              <a:ahLst/>
              <a:cxnLst/>
              <a:rect l="l" t="t" r="r" b="b"/>
              <a:pathLst>
                <a:path w="1926589" h="117475">
                  <a:moveTo>
                    <a:pt x="100583" y="0"/>
                  </a:moveTo>
                  <a:lnTo>
                    <a:pt x="94487" y="3048"/>
                  </a:lnTo>
                  <a:lnTo>
                    <a:pt x="0" y="59436"/>
                  </a:lnTo>
                  <a:lnTo>
                    <a:pt x="94487" y="114300"/>
                  </a:lnTo>
                  <a:lnTo>
                    <a:pt x="100583" y="117348"/>
                  </a:lnTo>
                  <a:lnTo>
                    <a:pt x="108203" y="115824"/>
                  </a:lnTo>
                  <a:lnTo>
                    <a:pt x="111251" y="109727"/>
                  </a:lnTo>
                  <a:lnTo>
                    <a:pt x="115823" y="103631"/>
                  </a:lnTo>
                  <a:lnTo>
                    <a:pt x="112775" y="96012"/>
                  </a:lnTo>
                  <a:lnTo>
                    <a:pt x="106679" y="92963"/>
                  </a:lnTo>
                  <a:lnTo>
                    <a:pt x="71119" y="71627"/>
                  </a:lnTo>
                  <a:lnTo>
                    <a:pt x="24383" y="71627"/>
                  </a:lnTo>
                  <a:lnTo>
                    <a:pt x="24383" y="45719"/>
                  </a:lnTo>
                  <a:lnTo>
                    <a:pt x="72521" y="45719"/>
                  </a:lnTo>
                  <a:lnTo>
                    <a:pt x="106679" y="25907"/>
                  </a:lnTo>
                  <a:lnTo>
                    <a:pt x="112775" y="21336"/>
                  </a:lnTo>
                  <a:lnTo>
                    <a:pt x="115823" y="13715"/>
                  </a:lnTo>
                  <a:lnTo>
                    <a:pt x="111251" y="7619"/>
                  </a:lnTo>
                  <a:lnTo>
                    <a:pt x="108203" y="1524"/>
                  </a:lnTo>
                  <a:lnTo>
                    <a:pt x="100583" y="0"/>
                  </a:lnTo>
                  <a:close/>
                </a:path>
                <a:path w="1926589" h="117475">
                  <a:moveTo>
                    <a:pt x="72521" y="45719"/>
                  </a:moveTo>
                  <a:lnTo>
                    <a:pt x="24383" y="45719"/>
                  </a:lnTo>
                  <a:lnTo>
                    <a:pt x="24383" y="71627"/>
                  </a:lnTo>
                  <a:lnTo>
                    <a:pt x="71119" y="71627"/>
                  </a:lnTo>
                  <a:lnTo>
                    <a:pt x="68579" y="70103"/>
                  </a:lnTo>
                  <a:lnTo>
                    <a:pt x="30479" y="70103"/>
                  </a:lnTo>
                  <a:lnTo>
                    <a:pt x="30479" y="47243"/>
                  </a:lnTo>
                  <a:lnTo>
                    <a:pt x="69893" y="47243"/>
                  </a:lnTo>
                  <a:lnTo>
                    <a:pt x="72521" y="45719"/>
                  </a:lnTo>
                  <a:close/>
                </a:path>
                <a:path w="1926589" h="117475">
                  <a:moveTo>
                    <a:pt x="1926336" y="45719"/>
                  </a:moveTo>
                  <a:lnTo>
                    <a:pt x="72521" y="45719"/>
                  </a:lnTo>
                  <a:lnTo>
                    <a:pt x="49852" y="58867"/>
                  </a:lnTo>
                  <a:lnTo>
                    <a:pt x="71119" y="71627"/>
                  </a:lnTo>
                  <a:lnTo>
                    <a:pt x="1926336" y="71627"/>
                  </a:lnTo>
                  <a:lnTo>
                    <a:pt x="1926336" y="45719"/>
                  </a:lnTo>
                  <a:close/>
                </a:path>
                <a:path w="1926589" h="117475">
                  <a:moveTo>
                    <a:pt x="30479" y="47243"/>
                  </a:moveTo>
                  <a:lnTo>
                    <a:pt x="30479" y="70103"/>
                  </a:lnTo>
                  <a:lnTo>
                    <a:pt x="49852" y="58867"/>
                  </a:lnTo>
                  <a:lnTo>
                    <a:pt x="30479" y="47243"/>
                  </a:lnTo>
                  <a:close/>
                </a:path>
                <a:path w="1926589" h="117475">
                  <a:moveTo>
                    <a:pt x="49852" y="58867"/>
                  </a:moveTo>
                  <a:lnTo>
                    <a:pt x="30479" y="70103"/>
                  </a:lnTo>
                  <a:lnTo>
                    <a:pt x="68579" y="70103"/>
                  </a:lnTo>
                  <a:lnTo>
                    <a:pt x="49852" y="58867"/>
                  </a:lnTo>
                  <a:close/>
                </a:path>
                <a:path w="1926589" h="117475">
                  <a:moveTo>
                    <a:pt x="69893" y="47243"/>
                  </a:moveTo>
                  <a:lnTo>
                    <a:pt x="30479" y="47243"/>
                  </a:lnTo>
                  <a:lnTo>
                    <a:pt x="49852" y="58867"/>
                  </a:lnTo>
                  <a:lnTo>
                    <a:pt x="69893" y="47243"/>
                  </a:lnTo>
                  <a:close/>
                </a:path>
              </a:pathLst>
            </a:custGeom>
            <a:solidFill>
              <a:srgbClr val="FF0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44140" y="3816095"/>
              <a:ext cx="1958339" cy="497205"/>
            </a:xfrm>
            <a:custGeom>
              <a:avLst/>
              <a:gdLst/>
              <a:ahLst/>
              <a:cxnLst/>
              <a:rect l="l" t="t" r="r" b="b"/>
              <a:pathLst>
                <a:path w="1958339" h="497204">
                  <a:moveTo>
                    <a:pt x="16751" y="0"/>
                  </a:moveTo>
                  <a:lnTo>
                    <a:pt x="0" y="0"/>
                  </a:lnTo>
                  <a:lnTo>
                    <a:pt x="0" y="496824"/>
                  </a:lnTo>
                  <a:lnTo>
                    <a:pt x="16751" y="496824"/>
                  </a:lnTo>
                  <a:lnTo>
                    <a:pt x="16751" y="0"/>
                  </a:lnTo>
                  <a:close/>
                </a:path>
                <a:path w="1958339" h="497204">
                  <a:moveTo>
                    <a:pt x="1958340" y="1524"/>
                  </a:moveTo>
                  <a:lnTo>
                    <a:pt x="1955279" y="1524"/>
                  </a:lnTo>
                  <a:lnTo>
                    <a:pt x="1955279" y="0"/>
                  </a:lnTo>
                  <a:lnTo>
                    <a:pt x="1938528" y="0"/>
                  </a:lnTo>
                  <a:lnTo>
                    <a:pt x="1938528" y="1524"/>
                  </a:lnTo>
                  <a:lnTo>
                    <a:pt x="1935480" y="1524"/>
                  </a:lnTo>
                  <a:lnTo>
                    <a:pt x="1935480" y="443484"/>
                  </a:lnTo>
                  <a:lnTo>
                    <a:pt x="1938528" y="443484"/>
                  </a:lnTo>
                  <a:lnTo>
                    <a:pt x="1955279" y="443484"/>
                  </a:lnTo>
                  <a:lnTo>
                    <a:pt x="1958340" y="443484"/>
                  </a:lnTo>
                  <a:lnTo>
                    <a:pt x="1958340" y="1524"/>
                  </a:lnTo>
                  <a:close/>
                </a:path>
              </a:pathLst>
            </a:custGeom>
            <a:solidFill>
              <a:srgbClr val="FF0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723389" y="2099183"/>
            <a:ext cx="30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F3F3F"/>
                </a:solidFill>
                <a:latin typeface="Carlito"/>
                <a:cs typeface="Carlito"/>
              </a:rPr>
              <a:t>D</a:t>
            </a:r>
            <a:r>
              <a:rPr sz="2400" dirty="0">
                <a:solidFill>
                  <a:srgbClr val="3F3F3F"/>
                </a:solidFill>
                <a:latin typeface="Carlito"/>
                <a:cs typeface="Carlito"/>
              </a:rPr>
              <a:t>)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1992" y="1984247"/>
            <a:ext cx="3080385" cy="645160"/>
          </a:xfrm>
          <a:custGeom>
            <a:avLst/>
            <a:gdLst/>
            <a:ahLst/>
            <a:cxnLst/>
            <a:rect l="l" t="t" r="r" b="b"/>
            <a:pathLst>
              <a:path w="3080385" h="645160">
                <a:moveTo>
                  <a:pt x="3080004" y="143256"/>
                </a:moveTo>
                <a:lnTo>
                  <a:pt x="3072561" y="97929"/>
                </a:lnTo>
                <a:lnTo>
                  <a:pt x="3051962" y="58597"/>
                </a:lnTo>
                <a:lnTo>
                  <a:pt x="3020745" y="27609"/>
                </a:lnTo>
                <a:lnTo>
                  <a:pt x="2981490" y="7302"/>
                </a:lnTo>
                <a:lnTo>
                  <a:pt x="2936748" y="0"/>
                </a:lnTo>
                <a:lnTo>
                  <a:pt x="143256" y="0"/>
                </a:lnTo>
                <a:lnTo>
                  <a:pt x="97917" y="7302"/>
                </a:lnTo>
                <a:lnTo>
                  <a:pt x="58585" y="27609"/>
                </a:lnTo>
                <a:lnTo>
                  <a:pt x="27597" y="58597"/>
                </a:lnTo>
                <a:lnTo>
                  <a:pt x="7289" y="97929"/>
                </a:lnTo>
                <a:lnTo>
                  <a:pt x="0" y="143256"/>
                </a:lnTo>
                <a:lnTo>
                  <a:pt x="0" y="501396"/>
                </a:lnTo>
                <a:lnTo>
                  <a:pt x="7289" y="546735"/>
                </a:lnTo>
                <a:lnTo>
                  <a:pt x="27597" y="586066"/>
                </a:lnTo>
                <a:lnTo>
                  <a:pt x="58585" y="617054"/>
                </a:lnTo>
                <a:lnTo>
                  <a:pt x="97917" y="637362"/>
                </a:lnTo>
                <a:lnTo>
                  <a:pt x="143256" y="644652"/>
                </a:lnTo>
                <a:lnTo>
                  <a:pt x="2936748" y="644652"/>
                </a:lnTo>
                <a:lnTo>
                  <a:pt x="2981490" y="637362"/>
                </a:lnTo>
                <a:lnTo>
                  <a:pt x="3020745" y="617054"/>
                </a:lnTo>
                <a:lnTo>
                  <a:pt x="3051962" y="586066"/>
                </a:lnTo>
                <a:lnTo>
                  <a:pt x="3072561" y="546735"/>
                </a:lnTo>
                <a:lnTo>
                  <a:pt x="3080004" y="501396"/>
                </a:lnTo>
                <a:lnTo>
                  <a:pt x="3080004" y="14325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7986" y="1198465"/>
            <a:ext cx="6200140" cy="137668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Ahora sin la recta</a:t>
            </a:r>
            <a:r>
              <a:rPr b="0" spc="-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numérica</a:t>
            </a:r>
          </a:p>
          <a:p>
            <a:pPr marL="426720">
              <a:lnSpc>
                <a:spcPct val="100000"/>
              </a:lnSpc>
              <a:spcBef>
                <a:spcPts val="465"/>
              </a:spcBef>
            </a:pPr>
            <a:r>
              <a:rPr sz="3600" b="0" dirty="0">
                <a:solidFill>
                  <a:srgbClr val="595959"/>
                </a:solidFill>
                <a:latin typeface="Times New Roman"/>
                <a:cs typeface="Times New Roman"/>
              </a:rPr>
              <a:t>-12 - 3 + 6</a:t>
            </a:r>
            <a:r>
              <a:rPr sz="3600" b="0" spc="-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595959"/>
                </a:solidFill>
                <a:latin typeface="Times New Roman"/>
                <a:cs typeface="Times New Roman"/>
              </a:rPr>
              <a:t>=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21992" y="3095243"/>
            <a:ext cx="3080385" cy="646430"/>
          </a:xfrm>
          <a:custGeom>
            <a:avLst/>
            <a:gdLst/>
            <a:ahLst/>
            <a:cxnLst/>
            <a:rect l="l" t="t" r="r" b="b"/>
            <a:pathLst>
              <a:path w="3080385" h="646429">
                <a:moveTo>
                  <a:pt x="3080004" y="143256"/>
                </a:moveTo>
                <a:lnTo>
                  <a:pt x="3072561" y="97929"/>
                </a:lnTo>
                <a:lnTo>
                  <a:pt x="3051962" y="58597"/>
                </a:lnTo>
                <a:lnTo>
                  <a:pt x="3020745" y="27609"/>
                </a:lnTo>
                <a:lnTo>
                  <a:pt x="2981490" y="7302"/>
                </a:lnTo>
                <a:lnTo>
                  <a:pt x="2936748" y="0"/>
                </a:lnTo>
                <a:lnTo>
                  <a:pt x="143256" y="0"/>
                </a:lnTo>
                <a:lnTo>
                  <a:pt x="97917" y="7302"/>
                </a:lnTo>
                <a:lnTo>
                  <a:pt x="58585" y="27609"/>
                </a:lnTo>
                <a:lnTo>
                  <a:pt x="27597" y="58597"/>
                </a:lnTo>
                <a:lnTo>
                  <a:pt x="7289" y="97929"/>
                </a:lnTo>
                <a:lnTo>
                  <a:pt x="0" y="143256"/>
                </a:lnTo>
                <a:lnTo>
                  <a:pt x="0" y="502920"/>
                </a:lnTo>
                <a:lnTo>
                  <a:pt x="7289" y="548259"/>
                </a:lnTo>
                <a:lnTo>
                  <a:pt x="27597" y="587590"/>
                </a:lnTo>
                <a:lnTo>
                  <a:pt x="58585" y="618578"/>
                </a:lnTo>
                <a:lnTo>
                  <a:pt x="97917" y="638886"/>
                </a:lnTo>
                <a:lnTo>
                  <a:pt x="143256" y="646176"/>
                </a:lnTo>
                <a:lnTo>
                  <a:pt x="2936748" y="646176"/>
                </a:lnTo>
                <a:lnTo>
                  <a:pt x="2981490" y="638886"/>
                </a:lnTo>
                <a:lnTo>
                  <a:pt x="3020745" y="618578"/>
                </a:lnTo>
                <a:lnTo>
                  <a:pt x="3051962" y="587590"/>
                </a:lnTo>
                <a:lnTo>
                  <a:pt x="3072561" y="548259"/>
                </a:lnTo>
                <a:lnTo>
                  <a:pt x="3080004" y="502920"/>
                </a:lnTo>
                <a:lnTo>
                  <a:pt x="3080004" y="14325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05584" y="5399532"/>
            <a:ext cx="3080385" cy="646430"/>
          </a:xfrm>
          <a:custGeom>
            <a:avLst/>
            <a:gdLst/>
            <a:ahLst/>
            <a:cxnLst/>
            <a:rect l="l" t="t" r="r" b="b"/>
            <a:pathLst>
              <a:path w="3080385" h="646429">
                <a:moveTo>
                  <a:pt x="3080004" y="143256"/>
                </a:moveTo>
                <a:lnTo>
                  <a:pt x="3072701" y="97929"/>
                </a:lnTo>
                <a:lnTo>
                  <a:pt x="3052394" y="58597"/>
                </a:lnTo>
                <a:lnTo>
                  <a:pt x="3021406" y="27609"/>
                </a:lnTo>
                <a:lnTo>
                  <a:pt x="2982074" y="7302"/>
                </a:lnTo>
                <a:lnTo>
                  <a:pt x="2936748" y="0"/>
                </a:lnTo>
                <a:lnTo>
                  <a:pt x="143256" y="0"/>
                </a:lnTo>
                <a:lnTo>
                  <a:pt x="97917" y="7302"/>
                </a:lnTo>
                <a:lnTo>
                  <a:pt x="58585" y="27609"/>
                </a:lnTo>
                <a:lnTo>
                  <a:pt x="27597" y="58597"/>
                </a:lnTo>
                <a:lnTo>
                  <a:pt x="7289" y="97929"/>
                </a:lnTo>
                <a:lnTo>
                  <a:pt x="0" y="143256"/>
                </a:lnTo>
                <a:lnTo>
                  <a:pt x="0" y="502920"/>
                </a:lnTo>
                <a:lnTo>
                  <a:pt x="7289" y="548259"/>
                </a:lnTo>
                <a:lnTo>
                  <a:pt x="27597" y="587590"/>
                </a:lnTo>
                <a:lnTo>
                  <a:pt x="58585" y="618578"/>
                </a:lnTo>
                <a:lnTo>
                  <a:pt x="97917" y="638886"/>
                </a:lnTo>
                <a:lnTo>
                  <a:pt x="143256" y="646176"/>
                </a:lnTo>
                <a:lnTo>
                  <a:pt x="2936748" y="646176"/>
                </a:lnTo>
                <a:lnTo>
                  <a:pt x="2982074" y="638886"/>
                </a:lnTo>
                <a:lnTo>
                  <a:pt x="3021406" y="618578"/>
                </a:lnTo>
                <a:lnTo>
                  <a:pt x="3052394" y="587590"/>
                </a:lnTo>
                <a:lnTo>
                  <a:pt x="3072701" y="548259"/>
                </a:lnTo>
                <a:lnTo>
                  <a:pt x="3080004" y="502920"/>
                </a:lnTo>
                <a:lnTo>
                  <a:pt x="3080004" y="14325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50364" y="4102607"/>
            <a:ext cx="3080385" cy="646430"/>
          </a:xfrm>
          <a:custGeom>
            <a:avLst/>
            <a:gdLst/>
            <a:ahLst/>
            <a:cxnLst/>
            <a:rect l="l" t="t" r="r" b="b"/>
            <a:pathLst>
              <a:path w="3080385" h="646429">
                <a:moveTo>
                  <a:pt x="3080004" y="143256"/>
                </a:moveTo>
                <a:lnTo>
                  <a:pt x="3072701" y="97929"/>
                </a:lnTo>
                <a:lnTo>
                  <a:pt x="3052394" y="58597"/>
                </a:lnTo>
                <a:lnTo>
                  <a:pt x="3021406" y="27609"/>
                </a:lnTo>
                <a:lnTo>
                  <a:pt x="2982074" y="7302"/>
                </a:lnTo>
                <a:lnTo>
                  <a:pt x="2936748" y="0"/>
                </a:lnTo>
                <a:lnTo>
                  <a:pt x="143256" y="0"/>
                </a:lnTo>
                <a:lnTo>
                  <a:pt x="97917" y="7302"/>
                </a:lnTo>
                <a:lnTo>
                  <a:pt x="58585" y="27609"/>
                </a:lnTo>
                <a:lnTo>
                  <a:pt x="27597" y="58597"/>
                </a:lnTo>
                <a:lnTo>
                  <a:pt x="7289" y="97929"/>
                </a:lnTo>
                <a:lnTo>
                  <a:pt x="0" y="143256"/>
                </a:lnTo>
                <a:lnTo>
                  <a:pt x="0" y="502920"/>
                </a:lnTo>
                <a:lnTo>
                  <a:pt x="7289" y="548259"/>
                </a:lnTo>
                <a:lnTo>
                  <a:pt x="27597" y="587590"/>
                </a:lnTo>
                <a:lnTo>
                  <a:pt x="58585" y="618578"/>
                </a:lnTo>
                <a:lnTo>
                  <a:pt x="97917" y="638886"/>
                </a:lnTo>
                <a:lnTo>
                  <a:pt x="143256" y="646176"/>
                </a:lnTo>
                <a:lnTo>
                  <a:pt x="2936748" y="646176"/>
                </a:lnTo>
                <a:lnTo>
                  <a:pt x="2982074" y="638886"/>
                </a:lnTo>
                <a:lnTo>
                  <a:pt x="3021406" y="618578"/>
                </a:lnTo>
                <a:lnTo>
                  <a:pt x="3052394" y="587590"/>
                </a:lnTo>
                <a:lnTo>
                  <a:pt x="3072701" y="548259"/>
                </a:lnTo>
                <a:lnTo>
                  <a:pt x="3080004" y="502920"/>
                </a:lnTo>
                <a:lnTo>
                  <a:pt x="3080004" y="14325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71089" y="3111817"/>
            <a:ext cx="2366645" cy="287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595959"/>
                </a:solidFill>
                <a:latin typeface="Times New Roman"/>
                <a:cs typeface="Times New Roman"/>
              </a:rPr>
              <a:t>2 - 7 + 10</a:t>
            </a:r>
            <a:r>
              <a:rPr sz="3600" spc="-1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595959"/>
                </a:solidFill>
                <a:latin typeface="Times New Roman"/>
                <a:cs typeface="Times New Roman"/>
              </a:rPr>
              <a:t>=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595959"/>
                </a:solidFill>
                <a:latin typeface="Times New Roman"/>
                <a:cs typeface="Times New Roman"/>
              </a:rPr>
              <a:t>-3 + 12 - 9</a:t>
            </a:r>
            <a:r>
              <a:rPr sz="3600" spc="-10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595959"/>
                </a:solidFill>
                <a:latin typeface="Times New Roman"/>
                <a:cs typeface="Times New Roman"/>
              </a:rPr>
              <a:t>=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10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3600" dirty="0">
                <a:solidFill>
                  <a:srgbClr val="595959"/>
                </a:solidFill>
                <a:latin typeface="Times New Roman"/>
                <a:cs typeface="Times New Roman"/>
              </a:rPr>
              <a:t>7 - 4 + 3 =</a:t>
            </a:r>
            <a:r>
              <a:rPr sz="3600" spc="-10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AAE2CA"/>
                </a:solidFill>
                <a:latin typeface="Times New Roman"/>
                <a:cs typeface="Times New Roman"/>
              </a:rPr>
              <a:t>6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3610" y="1270507"/>
            <a:ext cx="1549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Fuente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39" y="2457704"/>
            <a:ext cx="753110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  <a:hlinkClick r:id="rId2"/>
              </a:rPr>
              <a:t>http://www.educarchile.cl/ech/pro/app/detal 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le?ID=140490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05428" y="3742944"/>
            <a:ext cx="862965" cy="398145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0"/>
              </a:spcBef>
            </a:pPr>
            <a:r>
              <a:rPr sz="2000" dirty="0">
                <a:latin typeface="Times New Roman"/>
                <a:cs typeface="Times New Roman"/>
              </a:rPr>
              <a:t>pesos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35167" y="4174235"/>
            <a:ext cx="749935" cy="399415"/>
          </a:xfrm>
          <a:prstGeom prst="rect">
            <a:avLst/>
          </a:prstGeom>
          <a:solidFill>
            <a:srgbClr val="FF4F4F"/>
          </a:solidFill>
        </p:spPr>
        <p:txBody>
          <a:bodyPr vert="horz" wrap="square" lIns="0" tIns="3619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5"/>
              </a:spcBef>
            </a:pPr>
            <a:r>
              <a:rPr sz="2000" dirty="0">
                <a:latin typeface="Times New Roman"/>
                <a:cs typeface="Times New Roman"/>
              </a:rPr>
              <a:t>pesos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Profesor Juan A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4400" y="3581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0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480</Words>
  <Application>Microsoft Office PowerPoint</Application>
  <PresentationFormat>Personalizado</PresentationFormat>
  <Paragraphs>66</Paragraphs>
  <Slides>23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Calibri</vt:lpstr>
      <vt:lpstr>Carlito</vt:lpstr>
      <vt:lpstr>Times New Roman</vt:lpstr>
      <vt:lpstr>Office Theme</vt:lpstr>
      <vt:lpstr>Presentación de PowerPoint</vt:lpstr>
      <vt:lpstr>Objetivos: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Propiedades de la adición de  los números Enteros</vt:lpstr>
      <vt:lpstr>Presentación de PowerPoint</vt:lpstr>
      <vt:lpstr>Presentación de PowerPoint</vt:lpstr>
      <vt:lpstr>Presentación de PowerPoint</vt:lpstr>
      <vt:lpstr>Practica</vt:lpstr>
      <vt:lpstr>-5 + 20 =</vt:lpstr>
      <vt:lpstr>-17 - 4 =</vt:lpstr>
      <vt:lpstr>C) -12 + 3 =</vt:lpstr>
      <vt:lpstr>8 - 9 =</vt:lpstr>
      <vt:lpstr>Ahora sin la recta numérica -12 - 3 + 6 =</vt:lpstr>
      <vt:lpstr>Fuente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Grupo Editorial</dc:creator>
  <cp:lastModifiedBy>usuario</cp:lastModifiedBy>
  <cp:revision>2</cp:revision>
  <dcterms:created xsi:type="dcterms:W3CDTF">2020-03-25T22:41:05Z</dcterms:created>
  <dcterms:modified xsi:type="dcterms:W3CDTF">2020-03-25T22:56:49Z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2016-03-22T00:00:00Z</vt:filetime>
  </property>
  <property fmtid="{D5CDD505-2E9C-101B-9397-08002B2CF9AE}" pid="3" name="Creator">
    <vt:lpwstr>Nitro Pro</vt:lpwstr>
  </property>
  <property fmtid="{D5CDD505-2E9C-101B-9397-08002B2CF9AE}" pid="4" name="LastSaved">
    <vt:filetime>2020-03-25T00:00:00Z</vt:filetime>
  </property>
</Properties>
</file>