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69" r:id="rId4"/>
    <p:sldId id="271" r:id="rId5"/>
    <p:sldId id="297" r:id="rId6"/>
    <p:sldId id="298" r:id="rId7"/>
    <p:sldId id="295" r:id="rId8"/>
    <p:sldId id="302" r:id="rId9"/>
    <p:sldId id="299" r:id="rId10"/>
    <p:sldId id="275" r:id="rId11"/>
    <p:sldId id="276" r:id="rId12"/>
    <p:sldId id="300" r:id="rId13"/>
    <p:sldId id="277" r:id="rId14"/>
    <p:sldId id="278" r:id="rId15"/>
    <p:sldId id="301" r:id="rId16"/>
    <p:sldId id="281" r:id="rId17"/>
    <p:sldId id="282" r:id="rId18"/>
    <p:sldId id="303" r:id="rId19"/>
    <p:sldId id="283" r:id="rId20"/>
    <p:sldId id="285" r:id="rId21"/>
    <p:sldId id="286" r:id="rId22"/>
    <p:sldId id="304" r:id="rId23"/>
    <p:sldId id="305" r:id="rId24"/>
    <p:sldId id="306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rWPQijEwWDHSgzeSBq/vw==" hashData="KdLcWdUdyNbrvu7eWxYvu+xxkPtmbmitJuuFru+gYxLgwqX0Klvb19g7KJ4ueLJklKDC/f6pKoDMY/uHmiUcz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B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68" d="100"/>
          <a:sy n="68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02/05/2020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iz neon sign |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99" y="1600591"/>
            <a:ext cx="6718668" cy="27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345939" y="4463580"/>
            <a:ext cx="6327789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MATEMÁTICO</a:t>
            </a:r>
          </a:p>
        </p:txBody>
      </p:sp>
    </p:spTree>
    <p:extLst>
      <p:ext uri="{BB962C8B-B14F-4D97-AF65-F5344CB8AC3E}">
        <p14:creationId xmlns:p14="http://schemas.microsoft.com/office/powerpoint/2010/main" val="3101827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Resuelve…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57224" y="1857364"/>
            <a:ext cx="7358114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u="sng" dirty="0" smtClean="0">
                <a:solidFill>
                  <a:schemeClr val="bg1"/>
                </a:solidFill>
              </a:rPr>
              <a:t>6 7    5 =</a:t>
            </a:r>
          </a:p>
          <a:p>
            <a:pPr algn="ctr"/>
            <a:endParaRPr lang="es-ES" sz="5400" b="1" u="sng" dirty="0" smtClean="0">
              <a:solidFill>
                <a:schemeClr val="bg1"/>
              </a:solidFill>
            </a:endParaRPr>
          </a:p>
          <a:p>
            <a:pPr algn="ctr"/>
            <a:r>
              <a:rPr lang="es-ES" u="sng" dirty="0" smtClean="0"/>
              <a:t> </a:t>
            </a:r>
            <a:endParaRPr lang="es-ES" u="sng" dirty="0"/>
          </a:p>
        </p:txBody>
      </p:sp>
      <p:sp>
        <p:nvSpPr>
          <p:cNvPr id="6" name="5 Rectángulo"/>
          <p:cNvSpPr/>
          <p:nvPr/>
        </p:nvSpPr>
        <p:spPr>
          <a:xfrm>
            <a:off x="6072198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1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71736" y="3143248"/>
            <a:ext cx="107157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buFontTx/>
              <a:buChar char="-"/>
            </a:pPr>
            <a:r>
              <a:rPr lang="es-ES" sz="4400" b="1" u="sng" dirty="0" smtClean="0">
                <a:solidFill>
                  <a:schemeClr val="bg1"/>
                </a:solidFill>
              </a:rPr>
              <a:t>  5</a:t>
            </a:r>
          </a:p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  1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4143372" y="2428868"/>
            <a:ext cx="785818" cy="642942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928926" y="4500570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1  5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466" y="2214555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3643306" y="3857628"/>
            <a:ext cx="50006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7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Resultado de imagen para FLECHA PUNTE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48057" y="2809869"/>
            <a:ext cx="833440" cy="135732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6858016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3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928926" y="5143512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0  2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8" name="17 Conector"/>
          <p:cNvSpPr/>
          <p:nvPr/>
        </p:nvSpPr>
        <p:spPr>
          <a:xfrm>
            <a:off x="4857752" y="228599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Multiplicar"/>
          <p:cNvSpPr/>
          <p:nvPr/>
        </p:nvSpPr>
        <p:spPr>
          <a:xfrm>
            <a:off x="3000364" y="2214554"/>
            <a:ext cx="714380" cy="10001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683568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31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629626" y="585789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13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526490" y="585789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10</a:t>
            </a:r>
            <a:endParaRPr lang="es-CL" sz="4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Top 20 Cronômetro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8088"/>
            <a:ext cx="3238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3" grpId="0" animBg="1"/>
      <p:bldP spid="22" grpId="0" animBg="1"/>
      <p:bldP spid="22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Resuelve…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57224" y="1857364"/>
            <a:ext cx="7358114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u="sng" dirty="0" smtClean="0">
                <a:solidFill>
                  <a:schemeClr val="bg1"/>
                </a:solidFill>
              </a:rPr>
              <a:t>7 8    3 =</a:t>
            </a:r>
          </a:p>
          <a:p>
            <a:pPr algn="ctr"/>
            <a:endParaRPr lang="es-ES" sz="5400" b="1" u="sng" dirty="0" smtClean="0">
              <a:solidFill>
                <a:schemeClr val="bg1"/>
              </a:solidFill>
            </a:endParaRPr>
          </a:p>
          <a:p>
            <a:pPr algn="ctr"/>
            <a:r>
              <a:rPr lang="es-ES" u="sng" dirty="0" smtClean="0"/>
              <a:t> </a:t>
            </a:r>
            <a:endParaRPr lang="es-ES" u="sng" dirty="0"/>
          </a:p>
        </p:txBody>
      </p:sp>
      <p:sp>
        <p:nvSpPr>
          <p:cNvPr id="6" name="5 Rectángulo"/>
          <p:cNvSpPr/>
          <p:nvPr/>
        </p:nvSpPr>
        <p:spPr>
          <a:xfrm>
            <a:off x="6072198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2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71736" y="3143248"/>
            <a:ext cx="107157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buFontTx/>
              <a:buChar char="-"/>
            </a:pPr>
            <a:r>
              <a:rPr lang="es-ES" sz="4400" b="1" u="sng" dirty="0" smtClean="0">
                <a:solidFill>
                  <a:schemeClr val="bg1"/>
                </a:solidFill>
              </a:rPr>
              <a:t>  6</a:t>
            </a:r>
          </a:p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  1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4143372" y="2428868"/>
            <a:ext cx="785818" cy="642942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928926" y="4500570"/>
            <a:ext cx="128588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1  8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466" y="2214555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3643306" y="3857628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8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Resultado de imagen para FLECHA PUNTE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48057" y="2809869"/>
            <a:ext cx="833440" cy="135732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6858016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6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928926" y="5143512"/>
            <a:ext cx="128588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0  0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8" name="17 Conector"/>
          <p:cNvSpPr/>
          <p:nvPr/>
        </p:nvSpPr>
        <p:spPr>
          <a:xfrm>
            <a:off x="4857752" y="228599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Multiplicar"/>
          <p:cNvSpPr/>
          <p:nvPr/>
        </p:nvSpPr>
        <p:spPr>
          <a:xfrm>
            <a:off x="3000364" y="2214554"/>
            <a:ext cx="714380" cy="10001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672335" y="5925085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26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386829" y="5925085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20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707904" y="5925085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62</a:t>
            </a:r>
            <a:endParaRPr lang="es-CL" sz="4800" b="1" dirty="0">
              <a:solidFill>
                <a:srgbClr val="C00000"/>
              </a:solidFill>
            </a:endParaRPr>
          </a:p>
        </p:txBody>
      </p:sp>
      <p:pic>
        <p:nvPicPr>
          <p:cNvPr id="23" name="Picture 2" descr="Top 20 Cronômetro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8088"/>
            <a:ext cx="3238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971600" y="2095642"/>
            <a:ext cx="7305183" cy="2000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rgbClr val="002060"/>
                </a:solidFill>
              </a:rPr>
              <a:t>¿Por qué me llamarán así? Será porque el día en que nací con ataque de hipo a mi bautizo asistí, y como tengo una enorme boca el ruido del hipo sí se nota.</a:t>
            </a:r>
            <a:endParaRPr lang="es-CL" sz="2400" b="1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73181" y="295361"/>
            <a:ext cx="6689732" cy="8347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300" b="1" dirty="0" smtClean="0">
                <a:solidFill>
                  <a:srgbClr val="FFFF00"/>
                </a:solidFill>
              </a:rPr>
              <a:t>ADIVINANZA</a:t>
            </a:r>
            <a:endParaRPr lang="es-CL" sz="3300" b="1" dirty="0">
              <a:solidFill>
                <a:srgbClr val="FFFF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06210" y="1239810"/>
            <a:ext cx="2023673" cy="775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50" b="1" dirty="0">
                <a:solidFill>
                  <a:srgbClr val="C00000"/>
                </a:solidFill>
              </a:rPr>
              <a:t>DALE CLICK A LA </a:t>
            </a:r>
            <a:r>
              <a:rPr lang="es-CL" sz="1350" b="1" dirty="0" smtClean="0">
                <a:solidFill>
                  <a:srgbClr val="C00000"/>
                </a:solidFill>
              </a:rPr>
              <a:t>IMAGEN </a:t>
            </a:r>
            <a:r>
              <a:rPr lang="es-CL" sz="1350" b="1" dirty="0">
                <a:solidFill>
                  <a:srgbClr val="C00000"/>
                </a:solidFill>
              </a:rPr>
              <a:t>QUE CREAS CORRECTA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61557" y="4174428"/>
            <a:ext cx="13390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LEÓN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419872" y="4174428"/>
            <a:ext cx="20528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HIPOPÓTAMO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379131" y="4158956"/>
            <a:ext cx="13675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MONO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14340" name="Picture 4" descr="Boca de leão!!! Foto de Rita de Botton | Olhares - Fotografia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5" y="4790537"/>
            <a:ext cx="2073329" cy="19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ipopótamos en Colombia: un problema que empezó con Pablo Escoba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06" y="4828730"/>
            <a:ext cx="2771169" cy="19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mono by shari4ever11 on Genial.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09" y="4828730"/>
            <a:ext cx="2120971" cy="190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Resuelve…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57224" y="1857364"/>
            <a:ext cx="7358114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u="sng" dirty="0" smtClean="0">
                <a:solidFill>
                  <a:schemeClr val="bg1"/>
                </a:solidFill>
              </a:rPr>
              <a:t>8 4    4 =</a:t>
            </a:r>
          </a:p>
          <a:p>
            <a:pPr algn="ctr"/>
            <a:endParaRPr lang="es-ES" sz="5400" b="1" u="sng" dirty="0" smtClean="0">
              <a:solidFill>
                <a:schemeClr val="bg1"/>
              </a:solidFill>
            </a:endParaRPr>
          </a:p>
          <a:p>
            <a:pPr algn="ctr"/>
            <a:r>
              <a:rPr lang="es-ES" u="sng" dirty="0" smtClean="0"/>
              <a:t> </a:t>
            </a:r>
            <a:endParaRPr lang="es-ES" u="sng" dirty="0"/>
          </a:p>
        </p:txBody>
      </p:sp>
      <p:sp>
        <p:nvSpPr>
          <p:cNvPr id="6" name="5 Rectángulo"/>
          <p:cNvSpPr/>
          <p:nvPr/>
        </p:nvSpPr>
        <p:spPr>
          <a:xfrm>
            <a:off x="6072198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2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71736" y="3143248"/>
            <a:ext cx="107157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buFontTx/>
              <a:buChar char="-"/>
            </a:pPr>
            <a:r>
              <a:rPr lang="es-ES" sz="4400" b="1" u="sng" dirty="0" smtClean="0">
                <a:solidFill>
                  <a:schemeClr val="bg1"/>
                </a:solidFill>
              </a:rPr>
              <a:t>  8</a:t>
            </a:r>
          </a:p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  0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4143372" y="2428868"/>
            <a:ext cx="785818" cy="642942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466" y="2214555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3643306" y="3857628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4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Resultado de imagen para FLECHA PUNTE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48057" y="2809869"/>
            <a:ext cx="833440" cy="135732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6858016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1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8" name="17 Conector"/>
          <p:cNvSpPr/>
          <p:nvPr/>
        </p:nvSpPr>
        <p:spPr>
          <a:xfrm>
            <a:off x="4857752" y="228599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Multiplicar"/>
          <p:cNvSpPr/>
          <p:nvPr/>
        </p:nvSpPr>
        <p:spPr>
          <a:xfrm>
            <a:off x="3000364" y="2214554"/>
            <a:ext cx="714380" cy="10001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928926" y="4500570"/>
            <a:ext cx="128588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   4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928926" y="5143512"/>
            <a:ext cx="128588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  0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83568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12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569261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>
                <a:solidFill>
                  <a:srgbClr val="C00000"/>
                </a:solidFill>
              </a:rPr>
              <a:t>2</a:t>
            </a:r>
            <a:r>
              <a:rPr lang="es-CL" sz="4800" b="1" dirty="0" smtClean="0">
                <a:solidFill>
                  <a:srgbClr val="C00000"/>
                </a:solidFill>
              </a:rPr>
              <a:t>1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629626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82</a:t>
            </a:r>
            <a:endParaRPr lang="es-CL" sz="4800" b="1" dirty="0">
              <a:solidFill>
                <a:srgbClr val="C00000"/>
              </a:solidFill>
            </a:endParaRPr>
          </a:p>
        </p:txBody>
      </p:sp>
      <p:pic>
        <p:nvPicPr>
          <p:cNvPr id="24" name="Picture 2" descr="Top 20 Cronômetro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8088"/>
            <a:ext cx="3238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3" grpId="0" animBg="1"/>
      <p:bldP spid="15" grpId="0" animBg="1"/>
      <p:bldP spid="18" grpId="0" animBg="1"/>
      <p:bldP spid="19" grpId="0" animBg="1"/>
      <p:bldP spid="16" grpId="0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Resuelve…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57224" y="1857364"/>
            <a:ext cx="7358114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u="sng" dirty="0" smtClean="0">
                <a:solidFill>
                  <a:schemeClr val="bg1"/>
                </a:solidFill>
              </a:rPr>
              <a:t>9 5    2 =</a:t>
            </a:r>
          </a:p>
          <a:p>
            <a:pPr algn="ctr"/>
            <a:endParaRPr lang="es-ES" sz="5400" b="1" u="sng" dirty="0" smtClean="0">
              <a:solidFill>
                <a:schemeClr val="bg1"/>
              </a:solidFill>
            </a:endParaRPr>
          </a:p>
          <a:p>
            <a:pPr algn="ctr"/>
            <a:r>
              <a:rPr lang="es-ES" u="sng" dirty="0" smtClean="0"/>
              <a:t> </a:t>
            </a:r>
            <a:endParaRPr lang="es-ES" u="sng" dirty="0"/>
          </a:p>
        </p:txBody>
      </p:sp>
      <p:sp>
        <p:nvSpPr>
          <p:cNvPr id="6" name="5 Rectángulo"/>
          <p:cNvSpPr/>
          <p:nvPr/>
        </p:nvSpPr>
        <p:spPr>
          <a:xfrm>
            <a:off x="6072198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4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43174" y="3143248"/>
            <a:ext cx="107157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buFontTx/>
              <a:buChar char="-"/>
            </a:pPr>
            <a:r>
              <a:rPr lang="es-ES" sz="4400" b="1" u="sng" dirty="0" smtClean="0">
                <a:solidFill>
                  <a:schemeClr val="bg1"/>
                </a:solidFill>
              </a:rPr>
              <a:t>  8</a:t>
            </a:r>
          </a:p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  1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4143372" y="2428868"/>
            <a:ext cx="785818" cy="642942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000364" y="4500570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1  4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466" y="2214555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3643306" y="3857628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5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Resultado de imagen para FLECHA PUNTE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48057" y="2809869"/>
            <a:ext cx="833440" cy="135732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6858016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7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000364" y="5143512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0  1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8" name="17 Conector"/>
          <p:cNvSpPr/>
          <p:nvPr/>
        </p:nvSpPr>
        <p:spPr>
          <a:xfrm>
            <a:off x="4857752" y="228599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Multiplicar"/>
          <p:cNvSpPr/>
          <p:nvPr/>
        </p:nvSpPr>
        <p:spPr>
          <a:xfrm>
            <a:off x="3000364" y="2214554"/>
            <a:ext cx="714380" cy="10001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683568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74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569612" y="5873596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47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386829" y="5873596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8</a:t>
            </a:r>
            <a:r>
              <a:rPr lang="es-CL" sz="4800" b="1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23" name="Picture 2" descr="Top 20 Cronômetro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8088"/>
            <a:ext cx="3238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022665" y="1692004"/>
            <a:ext cx="4882660" cy="313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rgbClr val="002060"/>
                </a:solidFill>
              </a:rPr>
              <a:t>Si quieres salir o entrar, por mí tendrás que pasar. Me puedes dejar abierta, junta o cerrada igual me quedaré callada.</a:t>
            </a:r>
            <a:endParaRPr lang="es-CL" sz="2400" b="1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857250"/>
            <a:ext cx="854440" cy="51435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300" b="1" dirty="0">
                <a:solidFill>
                  <a:srgbClr val="FFFF00"/>
                </a:solidFill>
              </a:rPr>
              <a:t>A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D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I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V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I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N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A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N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Z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734044" y="1365936"/>
            <a:ext cx="13390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BOCA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34044" y="3097333"/>
            <a:ext cx="13390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VENTANA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734044" y="4828730"/>
            <a:ext cx="13675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PUERTA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ibujo de una boca pintada pintado por en Dibujos.net el día 14-02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85" y="379443"/>
            <a:ext cx="2732199" cy="21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de Gera en 1?????????????? | Dibujo ventana, Ventanas, Dibuj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78" y="2852936"/>
            <a:ext cx="1738213" cy="13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Puerta roja de dibujos animados, abierta y cerrada - Descarga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86" y="4542617"/>
            <a:ext cx="1821205" cy="17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2452158" y="595455"/>
            <a:ext cx="2023673" cy="775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50" b="1" dirty="0">
                <a:solidFill>
                  <a:srgbClr val="C00000"/>
                </a:solidFill>
              </a:rPr>
              <a:t>DALE CLICK A LA </a:t>
            </a:r>
            <a:r>
              <a:rPr lang="es-CL" sz="1350" b="1" dirty="0" smtClean="0">
                <a:solidFill>
                  <a:srgbClr val="C00000"/>
                </a:solidFill>
              </a:rPr>
              <a:t>IMAGEN </a:t>
            </a:r>
            <a:r>
              <a:rPr lang="es-CL" sz="1350" b="1" dirty="0">
                <a:solidFill>
                  <a:srgbClr val="C00000"/>
                </a:solidFill>
              </a:rPr>
              <a:t>QUE CREAS CORRECTA</a:t>
            </a:r>
          </a:p>
        </p:txBody>
      </p:sp>
    </p:spTree>
    <p:extLst>
      <p:ext uri="{BB962C8B-B14F-4D97-AF65-F5344CB8AC3E}">
        <p14:creationId xmlns:p14="http://schemas.microsoft.com/office/powerpoint/2010/main" val="2157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Resuelve…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57224" y="1857364"/>
            <a:ext cx="7358114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u="sng" dirty="0" smtClean="0">
                <a:solidFill>
                  <a:schemeClr val="bg1"/>
                </a:solidFill>
              </a:rPr>
              <a:t>7 3    5 =</a:t>
            </a:r>
          </a:p>
          <a:p>
            <a:pPr algn="ctr"/>
            <a:endParaRPr lang="es-ES" sz="5400" b="1" u="sng" dirty="0" smtClean="0">
              <a:solidFill>
                <a:schemeClr val="bg1"/>
              </a:solidFill>
            </a:endParaRPr>
          </a:p>
          <a:p>
            <a:pPr algn="ctr"/>
            <a:r>
              <a:rPr lang="es-ES" u="sng" dirty="0" smtClean="0"/>
              <a:t> </a:t>
            </a:r>
            <a:endParaRPr lang="es-ES" u="sng" dirty="0"/>
          </a:p>
        </p:txBody>
      </p:sp>
      <p:sp>
        <p:nvSpPr>
          <p:cNvPr id="6" name="5 Rectángulo"/>
          <p:cNvSpPr/>
          <p:nvPr/>
        </p:nvSpPr>
        <p:spPr>
          <a:xfrm>
            <a:off x="6072198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1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71736" y="3143248"/>
            <a:ext cx="107157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buFontTx/>
              <a:buChar char="-"/>
            </a:pPr>
            <a:r>
              <a:rPr lang="es-ES" sz="4400" b="1" u="sng" dirty="0" smtClean="0">
                <a:solidFill>
                  <a:schemeClr val="bg1"/>
                </a:solidFill>
              </a:rPr>
              <a:t>  5</a:t>
            </a:r>
          </a:p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  2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4143372" y="2428868"/>
            <a:ext cx="785818" cy="642942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000364" y="4500570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2  0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466" y="2214555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3643306" y="3857628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3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Resultado de imagen para FLECHA PUNTE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48057" y="2809869"/>
            <a:ext cx="833440" cy="135732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6858016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4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000364" y="5143512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0  3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8" name="17 Conector"/>
          <p:cNvSpPr/>
          <p:nvPr/>
        </p:nvSpPr>
        <p:spPr>
          <a:xfrm>
            <a:off x="4857752" y="228599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Multiplicar"/>
          <p:cNvSpPr/>
          <p:nvPr/>
        </p:nvSpPr>
        <p:spPr>
          <a:xfrm>
            <a:off x="3000364" y="2214554"/>
            <a:ext cx="714380" cy="10001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683568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15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707904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14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386829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>
                <a:solidFill>
                  <a:srgbClr val="C00000"/>
                </a:solidFill>
              </a:rPr>
              <a:t>4</a:t>
            </a:r>
            <a:r>
              <a:rPr lang="es-CL" sz="4800" b="1" dirty="0" smtClean="0">
                <a:solidFill>
                  <a:srgbClr val="C00000"/>
                </a:solidFill>
              </a:rPr>
              <a:t>1</a:t>
            </a:r>
            <a:endParaRPr lang="es-CL" sz="4800" b="1" dirty="0">
              <a:solidFill>
                <a:srgbClr val="C00000"/>
              </a:solidFill>
            </a:endParaRPr>
          </a:p>
        </p:txBody>
      </p:sp>
      <p:pic>
        <p:nvPicPr>
          <p:cNvPr id="23" name="Picture 2" descr="Top 20 Cronômetro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8088"/>
            <a:ext cx="3238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Resuelve…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57224" y="1857364"/>
            <a:ext cx="7358114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u="sng" dirty="0" smtClean="0">
                <a:solidFill>
                  <a:schemeClr val="bg1"/>
                </a:solidFill>
              </a:rPr>
              <a:t>9 3    6 =</a:t>
            </a:r>
          </a:p>
          <a:p>
            <a:pPr algn="ctr"/>
            <a:endParaRPr lang="es-ES" sz="5400" b="1" u="sng" dirty="0" smtClean="0">
              <a:solidFill>
                <a:schemeClr val="bg1"/>
              </a:solidFill>
            </a:endParaRPr>
          </a:p>
          <a:p>
            <a:pPr algn="ctr"/>
            <a:r>
              <a:rPr lang="es-ES" u="sng" dirty="0" smtClean="0"/>
              <a:t> </a:t>
            </a:r>
            <a:endParaRPr lang="es-ES" u="sng" dirty="0"/>
          </a:p>
        </p:txBody>
      </p:sp>
      <p:sp>
        <p:nvSpPr>
          <p:cNvPr id="6" name="5 Rectángulo"/>
          <p:cNvSpPr/>
          <p:nvPr/>
        </p:nvSpPr>
        <p:spPr>
          <a:xfrm>
            <a:off x="6072198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1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71736" y="3143248"/>
            <a:ext cx="107157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buFontTx/>
              <a:buChar char="-"/>
            </a:pPr>
            <a:r>
              <a:rPr lang="es-ES" sz="4400" b="1" u="sng" dirty="0" smtClean="0">
                <a:solidFill>
                  <a:schemeClr val="bg1"/>
                </a:solidFill>
              </a:rPr>
              <a:t>  6</a:t>
            </a:r>
          </a:p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  3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4143372" y="2428868"/>
            <a:ext cx="785818" cy="642942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000364" y="4500570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3  0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466" y="2214555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3643306" y="3857628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3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Resultado de imagen para FLECHA PUNTE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48057" y="2809869"/>
            <a:ext cx="833440" cy="135732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6858016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5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000364" y="5143512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0  3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8" name="17 Conector"/>
          <p:cNvSpPr/>
          <p:nvPr/>
        </p:nvSpPr>
        <p:spPr>
          <a:xfrm>
            <a:off x="4857752" y="228599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Multiplicar"/>
          <p:cNvSpPr/>
          <p:nvPr/>
        </p:nvSpPr>
        <p:spPr>
          <a:xfrm>
            <a:off x="3000364" y="2214554"/>
            <a:ext cx="714380" cy="10001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2" descr="Top 20 Cronômetro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8088"/>
            <a:ext cx="3238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683568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51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660654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15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571005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14</a:t>
            </a:r>
            <a:endParaRPr lang="es-CL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022665" y="1692004"/>
            <a:ext cx="4882660" cy="313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rgbClr val="002060"/>
                </a:solidFill>
              </a:rPr>
              <a:t>Como rectángulo con malla se refieren a mí, tengo un guardián con manos forradas que se pasea delante de mí para impedir que la esfera entre en mí.</a:t>
            </a:r>
            <a:endParaRPr lang="es-CL" sz="2400" b="1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857250"/>
            <a:ext cx="854440" cy="51435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300" b="1" dirty="0">
                <a:solidFill>
                  <a:srgbClr val="FFFF00"/>
                </a:solidFill>
              </a:rPr>
              <a:t>A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D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I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V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I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N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A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N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Z</a:t>
            </a:r>
          </a:p>
          <a:p>
            <a:pPr algn="ctr"/>
            <a:r>
              <a:rPr lang="es-CL" sz="33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452320" y="1365936"/>
            <a:ext cx="16207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ARO BÁSQUETBOL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734044" y="4828730"/>
            <a:ext cx="13675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ARCO DE FÚTBOL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Arco, Club Atlético Huracán, Fútbol imagen png - image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97835"/>
            <a:ext cx="2910818" cy="16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ceto dibujado a mano de raqueta de tenis en negro | Vec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82" y="2452678"/>
            <a:ext cx="1965711" cy="14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o De Baloncesto Png, Vectores, PSD, e Clipart Para Descarg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19" y="-153511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7796957" y="2857704"/>
            <a:ext cx="134704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RAQUETA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452158" y="820952"/>
            <a:ext cx="2023673" cy="775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50" b="1" dirty="0">
                <a:solidFill>
                  <a:srgbClr val="C00000"/>
                </a:solidFill>
              </a:rPr>
              <a:t>DALE CLICK A LA </a:t>
            </a:r>
            <a:r>
              <a:rPr lang="es-CL" sz="1350" b="1" dirty="0" smtClean="0">
                <a:solidFill>
                  <a:srgbClr val="C00000"/>
                </a:solidFill>
              </a:rPr>
              <a:t>IMAGEN </a:t>
            </a:r>
            <a:r>
              <a:rPr lang="es-CL" sz="1350" b="1" dirty="0">
                <a:solidFill>
                  <a:srgbClr val="C00000"/>
                </a:solidFill>
              </a:rPr>
              <a:t>QUE CREAS CORRECTA</a:t>
            </a:r>
          </a:p>
        </p:txBody>
      </p:sp>
    </p:spTree>
    <p:extLst>
      <p:ext uri="{BB962C8B-B14F-4D97-AF65-F5344CB8AC3E}">
        <p14:creationId xmlns:p14="http://schemas.microsoft.com/office/powerpoint/2010/main" val="19099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Resuelve…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57224" y="1857364"/>
            <a:ext cx="7358114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u="sng" dirty="0" smtClean="0">
                <a:solidFill>
                  <a:schemeClr val="bg1"/>
                </a:solidFill>
              </a:rPr>
              <a:t>4 7    4 =</a:t>
            </a:r>
          </a:p>
          <a:p>
            <a:pPr algn="ctr"/>
            <a:endParaRPr lang="es-ES" sz="5400" b="1" u="sng" dirty="0" smtClean="0">
              <a:solidFill>
                <a:schemeClr val="bg1"/>
              </a:solidFill>
            </a:endParaRPr>
          </a:p>
          <a:p>
            <a:pPr algn="ctr"/>
            <a:r>
              <a:rPr lang="es-ES" u="sng" dirty="0" smtClean="0"/>
              <a:t> </a:t>
            </a:r>
            <a:endParaRPr lang="es-ES" u="sng" dirty="0"/>
          </a:p>
        </p:txBody>
      </p:sp>
      <p:sp>
        <p:nvSpPr>
          <p:cNvPr id="6" name="5 Rectángulo"/>
          <p:cNvSpPr/>
          <p:nvPr/>
        </p:nvSpPr>
        <p:spPr>
          <a:xfrm>
            <a:off x="6072198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1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71736" y="3143248"/>
            <a:ext cx="107157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buFontTx/>
              <a:buChar char="-"/>
            </a:pPr>
            <a:r>
              <a:rPr lang="es-ES" sz="4400" b="1" u="sng" dirty="0" smtClean="0">
                <a:solidFill>
                  <a:schemeClr val="bg1"/>
                </a:solidFill>
              </a:rPr>
              <a:t>  4</a:t>
            </a:r>
          </a:p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  0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4143372" y="2428868"/>
            <a:ext cx="785818" cy="642942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000364" y="4500570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0  4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466" y="2214555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3643306" y="3857628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7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Resultado de imagen para FLECHA PUNTE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48057" y="2809869"/>
            <a:ext cx="833440" cy="135732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6858016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1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000364" y="5143512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0  3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8" name="17 Conector"/>
          <p:cNvSpPr/>
          <p:nvPr/>
        </p:nvSpPr>
        <p:spPr>
          <a:xfrm>
            <a:off x="4857752" y="228599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Multiplicar"/>
          <p:cNvSpPr/>
          <p:nvPr/>
        </p:nvSpPr>
        <p:spPr>
          <a:xfrm>
            <a:off x="3000364" y="2214554"/>
            <a:ext cx="714380" cy="10001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2" descr="Top 20 Cronômetro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8088"/>
            <a:ext cx="3238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683568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>
                <a:solidFill>
                  <a:srgbClr val="C00000"/>
                </a:solidFill>
              </a:rPr>
              <a:t>1</a:t>
            </a:r>
            <a:r>
              <a:rPr lang="es-CL" sz="4800" b="1" dirty="0" smtClean="0">
                <a:solidFill>
                  <a:srgbClr val="C00000"/>
                </a:solidFill>
              </a:rPr>
              <a:t>1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858016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13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969116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12</a:t>
            </a:r>
            <a:endParaRPr lang="es-CL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1" grpId="1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002374" y="5594964"/>
            <a:ext cx="5141626" cy="1236688"/>
          </a:xfrm>
          <a:prstGeom prst="roundRect">
            <a:avLst/>
          </a:prstGeom>
          <a:solidFill>
            <a:srgbClr val="C1B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b="1" dirty="0" smtClean="0">
                <a:solidFill>
                  <a:srgbClr val="002060"/>
                </a:solidFill>
              </a:rPr>
              <a:t>DIVISIÓN</a:t>
            </a:r>
            <a:endParaRPr lang="es-CL" sz="45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Aula del Tercer Ciclo: Cálcul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2952328" cy="43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43142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Resuelve…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57224" y="1857364"/>
            <a:ext cx="7358114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u="sng" dirty="0" smtClean="0">
                <a:solidFill>
                  <a:schemeClr val="bg1"/>
                </a:solidFill>
              </a:rPr>
              <a:t>5 5    5 =</a:t>
            </a:r>
          </a:p>
          <a:p>
            <a:pPr algn="ctr"/>
            <a:endParaRPr lang="es-ES" sz="5400" b="1" u="sng" dirty="0" smtClean="0">
              <a:solidFill>
                <a:schemeClr val="bg1"/>
              </a:solidFill>
            </a:endParaRPr>
          </a:p>
          <a:p>
            <a:pPr algn="ctr"/>
            <a:r>
              <a:rPr lang="es-ES" u="sng" dirty="0" smtClean="0"/>
              <a:t> </a:t>
            </a:r>
            <a:endParaRPr lang="es-ES" u="sng" dirty="0"/>
          </a:p>
        </p:txBody>
      </p:sp>
      <p:sp>
        <p:nvSpPr>
          <p:cNvPr id="6" name="5 Rectángulo"/>
          <p:cNvSpPr/>
          <p:nvPr/>
        </p:nvSpPr>
        <p:spPr>
          <a:xfrm>
            <a:off x="6072198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1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71736" y="3143248"/>
            <a:ext cx="107157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buFontTx/>
              <a:buChar char="-"/>
            </a:pPr>
            <a:r>
              <a:rPr lang="es-ES" sz="4400" b="1" u="sng" dirty="0" smtClean="0">
                <a:solidFill>
                  <a:schemeClr val="bg1"/>
                </a:solidFill>
              </a:rPr>
              <a:t>  5</a:t>
            </a:r>
          </a:p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  0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4143372" y="2428868"/>
            <a:ext cx="785818" cy="642942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000364" y="4500570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  5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466" y="2214555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3643306" y="3857628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5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Resultado de imagen para FLECHA PUNTE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48057" y="2809869"/>
            <a:ext cx="833440" cy="135732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6858016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1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000364" y="5143512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 0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8" name="17 Conector"/>
          <p:cNvSpPr/>
          <p:nvPr/>
        </p:nvSpPr>
        <p:spPr>
          <a:xfrm>
            <a:off x="4857752" y="228599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Multiplicar"/>
          <p:cNvSpPr/>
          <p:nvPr/>
        </p:nvSpPr>
        <p:spPr>
          <a:xfrm>
            <a:off x="3000364" y="2214554"/>
            <a:ext cx="714380" cy="10001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2" descr="Top 20 Cronômetro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8088"/>
            <a:ext cx="3238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683568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10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779738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51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790941" y="587727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11</a:t>
            </a:r>
            <a:endParaRPr lang="es-CL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¡Desafío!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57224" y="1857364"/>
            <a:ext cx="7358114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u="sng" dirty="0" smtClean="0">
                <a:solidFill>
                  <a:schemeClr val="bg1"/>
                </a:solidFill>
              </a:rPr>
              <a:t>4 5 5     4 =</a:t>
            </a:r>
          </a:p>
          <a:p>
            <a:pPr algn="ctr"/>
            <a:endParaRPr lang="es-ES" sz="5400" b="1" u="sng" dirty="0" smtClean="0">
              <a:solidFill>
                <a:schemeClr val="bg1"/>
              </a:solidFill>
            </a:endParaRPr>
          </a:p>
          <a:p>
            <a:pPr algn="ctr"/>
            <a:r>
              <a:rPr lang="es-ES" u="sng" dirty="0" smtClean="0"/>
              <a:t> </a:t>
            </a:r>
            <a:endParaRPr lang="es-ES" u="sng" dirty="0"/>
          </a:p>
        </p:txBody>
      </p:sp>
      <p:sp>
        <p:nvSpPr>
          <p:cNvPr id="6" name="5 Rectángulo"/>
          <p:cNvSpPr/>
          <p:nvPr/>
        </p:nvSpPr>
        <p:spPr>
          <a:xfrm>
            <a:off x="6072198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1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14546" y="3143248"/>
            <a:ext cx="107157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buFontTx/>
              <a:buChar char="-"/>
            </a:pPr>
            <a:r>
              <a:rPr lang="es-ES" sz="4400" b="1" u="sng" dirty="0" smtClean="0">
                <a:solidFill>
                  <a:schemeClr val="bg1"/>
                </a:solidFill>
              </a:rPr>
              <a:t>  4</a:t>
            </a:r>
          </a:p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  0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4429124" y="2428868"/>
            <a:ext cx="785818" cy="642942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643174" y="4286256"/>
            <a:ext cx="1214446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  4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14554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214554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3286116" y="3857628"/>
            <a:ext cx="57150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5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Resultado de imagen para FLECHA PUNTE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178959" y="2678901"/>
            <a:ext cx="714380" cy="135732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6858016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1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643174" y="4929198"/>
            <a:ext cx="1214446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 1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8" name="17 Conector"/>
          <p:cNvSpPr/>
          <p:nvPr/>
        </p:nvSpPr>
        <p:spPr>
          <a:xfrm>
            <a:off x="5286380" y="228599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Multiplicar"/>
          <p:cNvSpPr/>
          <p:nvPr/>
        </p:nvSpPr>
        <p:spPr>
          <a:xfrm>
            <a:off x="2643174" y="2214554"/>
            <a:ext cx="714380" cy="10001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14554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Rectángulo"/>
          <p:cNvSpPr/>
          <p:nvPr/>
        </p:nvSpPr>
        <p:spPr>
          <a:xfrm>
            <a:off x="7643834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3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643174" y="5429264"/>
            <a:ext cx="1857388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u="sng" dirty="0" smtClean="0">
                <a:solidFill>
                  <a:schemeClr val="bg1"/>
                </a:solidFill>
              </a:rPr>
              <a:t>    1  2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643174" y="6000768"/>
            <a:ext cx="1857388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 0  3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4" name="23 Multiplicar"/>
          <p:cNvSpPr/>
          <p:nvPr/>
        </p:nvSpPr>
        <p:spPr>
          <a:xfrm>
            <a:off x="3214678" y="2214554"/>
            <a:ext cx="714380" cy="10001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4" descr="Resultado de imagen para FLECHA PUNTE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86116" y="3286124"/>
            <a:ext cx="1643074" cy="1357322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3786182" y="4929198"/>
            <a:ext cx="64294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5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7" name="26 Multiplicar"/>
          <p:cNvSpPr/>
          <p:nvPr/>
        </p:nvSpPr>
        <p:spPr>
          <a:xfrm>
            <a:off x="3857620" y="2214554"/>
            <a:ext cx="714380" cy="10001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" descr="Top 20 Cronômetro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8088"/>
            <a:ext cx="3238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raid Smiley | Emojis para whatsapp, Emoticonos y Emoticones d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2" y="3542002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28"/>
          <p:cNvSpPr/>
          <p:nvPr/>
        </p:nvSpPr>
        <p:spPr>
          <a:xfrm>
            <a:off x="-20552" y="1886243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111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20552" y="3197352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112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-6872" y="4522609"/>
            <a:ext cx="1728192" cy="86409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rgbClr val="C00000"/>
                </a:solidFill>
              </a:rPr>
              <a:t>113</a:t>
            </a:r>
            <a:endParaRPr lang="es-CL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71800" y="1412776"/>
            <a:ext cx="36004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rgbClr val="C00000"/>
                </a:solidFill>
              </a:rPr>
              <a:t>PUNTAJE  OBTENIDO</a:t>
            </a:r>
            <a:endParaRPr lang="es-CL" sz="4000" b="1" dirty="0">
              <a:solidFill>
                <a:srgbClr val="C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419872" y="3573016"/>
            <a:ext cx="2304256" cy="129614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00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elicidades GIF - Obejas Felicidades Felicitaciones - Descubre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7434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quina doblada 2"/>
          <p:cNvSpPr/>
          <p:nvPr/>
        </p:nvSpPr>
        <p:spPr>
          <a:xfrm>
            <a:off x="6156176" y="5517232"/>
            <a:ext cx="2987824" cy="1318886"/>
          </a:xfrm>
          <a:prstGeom prst="foldedCorner">
            <a:avLst/>
          </a:prstGeom>
          <a:solidFill>
            <a:srgbClr val="FAF789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2800" dirty="0" smtClean="0">
              <a:solidFill>
                <a:schemeClr val="bg1"/>
              </a:solidFill>
            </a:endParaRPr>
          </a:p>
          <a:p>
            <a:pPr algn="ctr"/>
            <a:r>
              <a:rPr lang="es-CL" sz="2800" dirty="0" smtClean="0">
                <a:solidFill>
                  <a:schemeClr val="bg1"/>
                </a:solidFill>
              </a:rPr>
              <a:t>K.V.N</a:t>
            </a:r>
          </a:p>
          <a:p>
            <a:pPr algn="ctr"/>
            <a:r>
              <a:rPr lang="es-CL" sz="2800" dirty="0" smtClean="0">
                <a:solidFill>
                  <a:schemeClr val="bg1"/>
                </a:solidFill>
              </a:rPr>
              <a:t>Reg. 85658</a:t>
            </a:r>
            <a:endParaRPr lang="es-CL" sz="2800" dirty="0">
              <a:solidFill>
                <a:schemeClr val="bg1"/>
              </a:solidFill>
            </a:endParaRPr>
          </a:p>
          <a:p>
            <a:pPr algn="ctr"/>
            <a:endParaRPr lang="es-C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57290" y="2000240"/>
            <a:ext cx="6572296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 smtClean="0">
                <a:solidFill>
                  <a:schemeClr val="bg1"/>
                </a:solidFill>
              </a:rPr>
              <a:t>18 </a:t>
            </a:r>
            <a:r>
              <a:rPr lang="es-ES" sz="11500" dirty="0" smtClean="0">
                <a:solidFill>
                  <a:schemeClr val="bg1"/>
                </a:solidFill>
                <a:latin typeface="Bauhaus 93" pitchFamily="82" charset="0"/>
              </a:rPr>
              <a:t>:</a:t>
            </a:r>
            <a:r>
              <a:rPr lang="es-ES" sz="8800" dirty="0" smtClean="0">
                <a:solidFill>
                  <a:schemeClr val="bg1"/>
                </a:solidFill>
              </a:rPr>
              <a:t> 3 = </a:t>
            </a:r>
          </a:p>
          <a:p>
            <a:pPr algn="ctr"/>
            <a:r>
              <a:rPr lang="es-ES" sz="8800" dirty="0" smtClean="0">
                <a:solidFill>
                  <a:schemeClr val="bg1"/>
                </a:solidFill>
              </a:rPr>
              <a:t> </a:t>
            </a:r>
            <a:endParaRPr lang="es-ES" sz="8800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500298" y="3500438"/>
            <a:ext cx="3714776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Flecha derecha"/>
          <p:cNvSpPr/>
          <p:nvPr/>
        </p:nvSpPr>
        <p:spPr>
          <a:xfrm rot="10800000">
            <a:off x="2214546" y="2428868"/>
            <a:ext cx="571504" cy="5715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0" y="2214554"/>
            <a:ext cx="2285984" cy="10001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DIVIDENDO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072198" y="785794"/>
            <a:ext cx="1785950" cy="10001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DIVISOR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 rot="18906389">
            <a:off x="5456326" y="1738509"/>
            <a:ext cx="707685" cy="5715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2000232" y="3643314"/>
            <a:ext cx="2357454" cy="12858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800" dirty="0" smtClean="0">
                <a:solidFill>
                  <a:schemeClr val="bg1"/>
                </a:solidFill>
              </a:rPr>
              <a:t> </a:t>
            </a:r>
            <a:r>
              <a:rPr lang="es-ES" sz="6600" u="sng" dirty="0" smtClean="0">
                <a:solidFill>
                  <a:schemeClr val="bg1"/>
                </a:solidFill>
              </a:rPr>
              <a:t>-</a:t>
            </a:r>
            <a:r>
              <a:rPr lang="es-ES" sz="6000" u="sng" dirty="0" smtClean="0">
                <a:solidFill>
                  <a:schemeClr val="bg1"/>
                </a:solidFill>
              </a:rPr>
              <a:t>1 8</a:t>
            </a:r>
          </a:p>
          <a:p>
            <a:endParaRPr lang="es-ES" sz="6000" u="sng" dirty="0" smtClean="0">
              <a:solidFill>
                <a:schemeClr val="bg1"/>
              </a:solidFill>
            </a:endParaRPr>
          </a:p>
        </p:txBody>
      </p:sp>
      <p:sp>
        <p:nvSpPr>
          <p:cNvPr id="13" name="12 Cerrar llave"/>
          <p:cNvSpPr/>
          <p:nvPr/>
        </p:nvSpPr>
        <p:spPr>
          <a:xfrm rot="5400000">
            <a:off x="2750331" y="4464851"/>
            <a:ext cx="1000132" cy="1500198"/>
          </a:xfrm>
          <a:prstGeom prst="rightBrace">
            <a:avLst/>
          </a:prstGeom>
          <a:ln w="825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2357422" y="5857868"/>
            <a:ext cx="1785950" cy="10001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RESTO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14612" y="4429132"/>
            <a:ext cx="1143008" cy="6429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0  0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643702" y="2500306"/>
            <a:ext cx="1143008" cy="10715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b="1" dirty="0" smtClean="0">
                <a:solidFill>
                  <a:schemeClr val="bg1"/>
                </a:solidFill>
              </a:rPr>
              <a:t>6</a:t>
            </a:r>
            <a:endParaRPr lang="es-ES" sz="8800" b="1" dirty="0">
              <a:solidFill>
                <a:schemeClr val="bg1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 rot="5400000">
            <a:off x="6789925" y="3711405"/>
            <a:ext cx="707685" cy="5715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5929322" y="4357694"/>
            <a:ext cx="2357454" cy="10001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COCIENTE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143799" y="145208"/>
            <a:ext cx="5141626" cy="1236688"/>
          </a:xfrm>
          <a:prstGeom prst="roundRect">
            <a:avLst/>
          </a:prstGeom>
          <a:solidFill>
            <a:srgbClr val="C1B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b="1" dirty="0" smtClean="0">
                <a:solidFill>
                  <a:srgbClr val="002060"/>
                </a:solidFill>
              </a:rPr>
              <a:t>DIVISIÓN</a:t>
            </a:r>
            <a:endParaRPr lang="es-CL" sz="4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Ejercitemos…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23801" y="1318885"/>
            <a:ext cx="4194465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800" b="1" u="sng" dirty="0" smtClean="0">
                <a:solidFill>
                  <a:schemeClr val="bg1"/>
                </a:solidFill>
              </a:rPr>
              <a:t>  7 </a:t>
            </a:r>
            <a:r>
              <a:rPr lang="es-ES" sz="4800" b="1" u="sng" dirty="0">
                <a:solidFill>
                  <a:schemeClr val="bg1"/>
                </a:solidFill>
              </a:rPr>
              <a:t>2</a:t>
            </a:r>
            <a:r>
              <a:rPr lang="es-ES" sz="4800" b="1" u="sng" dirty="0" smtClean="0">
                <a:solidFill>
                  <a:schemeClr val="bg1"/>
                </a:solidFill>
              </a:rPr>
              <a:t>    9 =</a:t>
            </a:r>
          </a:p>
          <a:p>
            <a:endParaRPr lang="es-ES" sz="4800" b="1" u="sng" dirty="0" smtClean="0">
              <a:solidFill>
                <a:schemeClr val="bg1"/>
              </a:solidFill>
            </a:endParaRPr>
          </a:p>
          <a:p>
            <a:r>
              <a:rPr lang="es-ES" sz="1600" u="sng" dirty="0" smtClean="0"/>
              <a:t> </a:t>
            </a:r>
            <a:endParaRPr lang="es-ES" sz="1600" u="sng" dirty="0"/>
          </a:p>
        </p:txBody>
      </p:sp>
      <p:sp>
        <p:nvSpPr>
          <p:cNvPr id="6" name="5 Rectángulo"/>
          <p:cNvSpPr/>
          <p:nvPr/>
        </p:nvSpPr>
        <p:spPr>
          <a:xfrm>
            <a:off x="3213304" y="1917965"/>
            <a:ext cx="10001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8816" y="2611642"/>
            <a:ext cx="1423108" cy="96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es-ES" sz="4800" b="1" u="sng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r>
              <a:rPr lang="es-ES" sz="4800" b="1" u="sng" dirty="0" smtClean="0">
                <a:solidFill>
                  <a:schemeClr val="bg1"/>
                </a:solidFill>
              </a:rPr>
              <a:t> 7 2 </a:t>
            </a:r>
          </a:p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  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1691581" y="2000240"/>
            <a:ext cx="522768" cy="588243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21" y="5061690"/>
            <a:ext cx="172104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Llamada rectangular redondeada"/>
          <p:cNvSpPr/>
          <p:nvPr/>
        </p:nvSpPr>
        <p:spPr>
          <a:xfrm>
            <a:off x="2214348" y="5014530"/>
            <a:ext cx="3070657" cy="1428760"/>
          </a:xfrm>
          <a:prstGeom prst="wedgeRoundRectCallout">
            <a:avLst>
              <a:gd name="adj1" fmla="val -59199"/>
              <a:gd name="adj2" fmla="val 6323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En este caso como el RESTO es 0, esta división es clasificada como </a:t>
            </a:r>
            <a:r>
              <a:rPr lang="es-ES" b="1" dirty="0" smtClean="0">
                <a:solidFill>
                  <a:srgbClr val="C00000"/>
                </a:solidFill>
              </a:rPr>
              <a:t>EXACTA</a:t>
            </a:r>
            <a:r>
              <a:rPr lang="es-ES" b="1" dirty="0" smtClean="0">
                <a:solidFill>
                  <a:srgbClr val="002060"/>
                </a:solidFill>
              </a:rPr>
              <a:t>, porque NO sobra nada.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2" name="11 Conector"/>
          <p:cNvSpPr/>
          <p:nvPr/>
        </p:nvSpPr>
        <p:spPr>
          <a:xfrm>
            <a:off x="2192373" y="190145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93" y="439427"/>
            <a:ext cx="1457325" cy="88582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180311" y="94106"/>
            <a:ext cx="2856185" cy="15764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Ver el DIVISOR y ayudarme con las tablas de multiplicar. </a:t>
            </a:r>
            <a:r>
              <a:rPr lang="es-CL" sz="1400" b="1" dirty="0" smtClean="0">
                <a:solidFill>
                  <a:srgbClr val="FF0000"/>
                </a:solidFill>
              </a:rPr>
              <a:t>(TABLA DEL 9)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157918" y="1842505"/>
            <a:ext cx="2856185" cy="1874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 </a:t>
            </a:r>
            <a:r>
              <a:rPr lang="es-ES" sz="1400" b="1" dirty="0">
                <a:solidFill>
                  <a:schemeClr val="bg1"/>
                </a:solidFill>
              </a:rPr>
              <a:t>Ver el dividendo y empezar de izquierda a derecha. Si el primer nº es igual o mayor al divisor </a:t>
            </a:r>
            <a:r>
              <a:rPr lang="es-ES" sz="1400" b="1" u="sng" dirty="0">
                <a:solidFill>
                  <a:schemeClr val="bg1"/>
                </a:solidFill>
              </a:rPr>
              <a:t>lo separo</a:t>
            </a:r>
            <a:r>
              <a:rPr lang="es-ES" sz="1400" b="1" dirty="0" smtClean="0">
                <a:solidFill>
                  <a:schemeClr val="bg1"/>
                </a:solidFill>
              </a:rPr>
              <a:t>. Si es menor al divisor </a:t>
            </a:r>
            <a:r>
              <a:rPr lang="es-ES" sz="1400" b="1" u="sng" dirty="0" smtClean="0">
                <a:solidFill>
                  <a:schemeClr val="bg1"/>
                </a:solidFill>
              </a:rPr>
              <a:t>lo junto con el número que está a su lado</a:t>
            </a:r>
            <a:r>
              <a:rPr lang="es-ES" sz="1400" b="1" dirty="0" smtClean="0">
                <a:solidFill>
                  <a:schemeClr val="bg1"/>
                </a:solidFill>
              </a:rPr>
              <a:t>.  </a:t>
            </a:r>
            <a:r>
              <a:rPr lang="es-ES" sz="1400" b="1" dirty="0">
                <a:solidFill>
                  <a:schemeClr val="bg1"/>
                </a:solidFill>
              </a:rPr>
              <a:t>En este caso el </a:t>
            </a:r>
            <a:r>
              <a:rPr lang="es-ES" sz="1400" b="1" dirty="0" smtClean="0">
                <a:solidFill>
                  <a:schemeClr val="bg1"/>
                </a:solidFill>
              </a:rPr>
              <a:t>7 es menor LO JUNTO con el 2.</a:t>
            </a:r>
            <a:endParaRPr lang="es-CL" sz="1400" b="1" dirty="0" smtClean="0">
              <a:solidFill>
                <a:schemeClr val="bg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068" y="2271680"/>
            <a:ext cx="1466850" cy="8858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782" y="3989311"/>
            <a:ext cx="1438275" cy="88582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194687" y="3963371"/>
            <a:ext cx="2856185" cy="2777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PREGUNTA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r>
              <a:rPr lang="es-ES" sz="1600" b="1" dirty="0" smtClean="0">
                <a:solidFill>
                  <a:schemeClr val="bg1"/>
                </a:solidFill>
              </a:rPr>
              <a:t>¿</a:t>
            </a:r>
            <a:r>
              <a:rPr lang="es-ES" sz="1600" b="1" dirty="0">
                <a:solidFill>
                  <a:schemeClr val="bg1"/>
                </a:solidFill>
              </a:rPr>
              <a:t>qué nº multiplicado por 9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(divisor) me da </a:t>
            </a:r>
            <a:r>
              <a:rPr lang="es-ES" sz="1600" b="1" dirty="0" smtClean="0">
                <a:solidFill>
                  <a:schemeClr val="bg1"/>
                </a:solidFill>
              </a:rPr>
              <a:t>72 </a:t>
            </a:r>
            <a:r>
              <a:rPr lang="es-ES" sz="1600" b="1" dirty="0">
                <a:solidFill>
                  <a:schemeClr val="bg1"/>
                </a:solidFill>
              </a:rPr>
              <a:t>(dividendo)? </a:t>
            </a:r>
            <a:endParaRPr lang="es-CL" sz="1600" b="1" dirty="0">
              <a:solidFill>
                <a:schemeClr val="bg1"/>
              </a:solidFill>
            </a:endParaRPr>
          </a:p>
          <a:p>
            <a:r>
              <a:rPr lang="es-ES" sz="1600" b="1" dirty="0">
                <a:solidFill>
                  <a:schemeClr val="bg1"/>
                </a:solidFill>
              </a:rPr>
              <a:t>En este caso 9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multiplicado por </a:t>
            </a:r>
            <a:r>
              <a:rPr lang="es-ES" sz="1600" b="1" u="sng" dirty="0">
                <a:solidFill>
                  <a:schemeClr val="bg1"/>
                </a:solidFill>
              </a:rPr>
              <a:t>8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me da </a:t>
            </a:r>
            <a:r>
              <a:rPr lang="es-ES" sz="1600" b="1" dirty="0" smtClean="0">
                <a:solidFill>
                  <a:schemeClr val="bg1"/>
                </a:solidFill>
              </a:rPr>
              <a:t>72, </a:t>
            </a:r>
            <a:r>
              <a:rPr lang="es-ES" sz="1600" b="1" dirty="0">
                <a:solidFill>
                  <a:schemeClr val="bg1"/>
                </a:solidFill>
              </a:rPr>
              <a:t>por lo tanto, ubico el </a:t>
            </a:r>
            <a:r>
              <a:rPr lang="es-ES" sz="1600" b="1" dirty="0" smtClean="0">
                <a:solidFill>
                  <a:schemeClr val="bg1"/>
                </a:solidFill>
              </a:rPr>
              <a:t>8 </a:t>
            </a:r>
            <a:r>
              <a:rPr lang="es-ES" sz="1600" b="1" dirty="0">
                <a:solidFill>
                  <a:schemeClr val="bg1"/>
                </a:solidFill>
              </a:rPr>
              <a:t>en el resultado y el </a:t>
            </a:r>
            <a:r>
              <a:rPr lang="es-ES" sz="1600" b="1" dirty="0" smtClean="0">
                <a:solidFill>
                  <a:schemeClr val="bg1"/>
                </a:solidFill>
              </a:rPr>
              <a:t>72 </a:t>
            </a:r>
            <a:r>
              <a:rPr lang="es-ES" sz="1600" b="1" dirty="0">
                <a:solidFill>
                  <a:schemeClr val="bg1"/>
                </a:solidFill>
              </a:rPr>
              <a:t>debajo del </a:t>
            </a:r>
            <a:r>
              <a:rPr lang="es-ES" sz="1600" b="1" dirty="0" smtClean="0">
                <a:solidFill>
                  <a:schemeClr val="bg1"/>
                </a:solidFill>
              </a:rPr>
              <a:t>72 </a:t>
            </a:r>
            <a:r>
              <a:rPr lang="es-ES" sz="1600" b="1" dirty="0">
                <a:solidFill>
                  <a:schemeClr val="bg1"/>
                </a:solidFill>
              </a:rPr>
              <a:t>y luego resto.</a:t>
            </a:r>
            <a:endParaRPr lang="es-CL" sz="1600" b="1" dirty="0">
              <a:solidFill>
                <a:schemeClr val="bg1"/>
              </a:solidFill>
            </a:endParaRPr>
          </a:p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72 – 72 = 0</a:t>
            </a:r>
          </a:p>
        </p:txBody>
      </p:sp>
      <p:sp>
        <p:nvSpPr>
          <p:cNvPr id="19" name="7 Rectángulo"/>
          <p:cNvSpPr/>
          <p:nvPr/>
        </p:nvSpPr>
        <p:spPr>
          <a:xfrm>
            <a:off x="257171" y="3499085"/>
            <a:ext cx="1440825" cy="67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</a:rPr>
              <a:t> 0 0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1259" y="1813955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Ejercitemos…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23801" y="1318885"/>
            <a:ext cx="4194465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800" b="1" u="sng" dirty="0" smtClean="0">
                <a:solidFill>
                  <a:schemeClr val="bg1"/>
                </a:solidFill>
              </a:rPr>
              <a:t>  5 </a:t>
            </a:r>
            <a:r>
              <a:rPr lang="es-ES" sz="4800" b="1" u="sng" dirty="0">
                <a:solidFill>
                  <a:schemeClr val="bg1"/>
                </a:solidFill>
              </a:rPr>
              <a:t>4</a:t>
            </a:r>
            <a:r>
              <a:rPr lang="es-ES" sz="4800" b="1" u="sng" dirty="0" smtClean="0">
                <a:solidFill>
                  <a:schemeClr val="bg1"/>
                </a:solidFill>
              </a:rPr>
              <a:t>    </a:t>
            </a:r>
            <a:r>
              <a:rPr lang="es-ES" sz="4800" b="1" u="sng" dirty="0">
                <a:solidFill>
                  <a:schemeClr val="bg1"/>
                </a:solidFill>
              </a:rPr>
              <a:t>6</a:t>
            </a:r>
            <a:r>
              <a:rPr lang="es-ES" sz="4800" b="1" u="sng" dirty="0" smtClean="0">
                <a:solidFill>
                  <a:schemeClr val="bg1"/>
                </a:solidFill>
              </a:rPr>
              <a:t> =</a:t>
            </a:r>
          </a:p>
          <a:p>
            <a:endParaRPr lang="es-ES" sz="4800" b="1" u="sng" dirty="0" smtClean="0">
              <a:solidFill>
                <a:schemeClr val="bg1"/>
              </a:solidFill>
            </a:endParaRPr>
          </a:p>
          <a:p>
            <a:r>
              <a:rPr lang="es-ES" sz="1600" u="sng" dirty="0" smtClean="0"/>
              <a:t> </a:t>
            </a:r>
            <a:endParaRPr lang="es-ES" sz="1600" u="sng" dirty="0"/>
          </a:p>
        </p:txBody>
      </p:sp>
      <p:sp>
        <p:nvSpPr>
          <p:cNvPr id="6" name="5 Rectángulo"/>
          <p:cNvSpPr/>
          <p:nvPr/>
        </p:nvSpPr>
        <p:spPr>
          <a:xfrm>
            <a:off x="3213304" y="1917965"/>
            <a:ext cx="10001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8816" y="2611642"/>
            <a:ext cx="1423108" cy="96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es-ES" sz="4800" b="1" u="sng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r>
              <a:rPr lang="es-ES" sz="4800" b="1" u="sng" dirty="0" smtClean="0">
                <a:solidFill>
                  <a:schemeClr val="bg1"/>
                </a:solidFill>
              </a:rPr>
              <a:t> 5 </a:t>
            </a:r>
            <a:r>
              <a:rPr lang="es-ES" sz="4800" b="1" u="sng" dirty="0">
                <a:solidFill>
                  <a:schemeClr val="bg1"/>
                </a:solidFill>
              </a:rPr>
              <a:t>4</a:t>
            </a:r>
            <a:r>
              <a:rPr lang="es-ES" sz="4800" b="1" u="sng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  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1691581" y="2000240"/>
            <a:ext cx="522768" cy="588243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21" y="5061690"/>
            <a:ext cx="172104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Llamada rectangular redondeada"/>
          <p:cNvSpPr/>
          <p:nvPr/>
        </p:nvSpPr>
        <p:spPr>
          <a:xfrm>
            <a:off x="2214348" y="5014530"/>
            <a:ext cx="3070657" cy="1428760"/>
          </a:xfrm>
          <a:prstGeom prst="wedgeRoundRectCallout">
            <a:avLst>
              <a:gd name="adj1" fmla="val -59199"/>
              <a:gd name="adj2" fmla="val 6323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En este caso como el RESTO es 0, esta división es clasificada como </a:t>
            </a:r>
            <a:r>
              <a:rPr lang="es-ES" b="1" dirty="0" smtClean="0">
                <a:solidFill>
                  <a:srgbClr val="C00000"/>
                </a:solidFill>
              </a:rPr>
              <a:t>EXACTA</a:t>
            </a:r>
            <a:r>
              <a:rPr lang="es-ES" b="1" dirty="0" smtClean="0">
                <a:solidFill>
                  <a:srgbClr val="002060"/>
                </a:solidFill>
              </a:rPr>
              <a:t>, porque NO sobra nada.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2" name="11 Conector"/>
          <p:cNvSpPr/>
          <p:nvPr/>
        </p:nvSpPr>
        <p:spPr>
          <a:xfrm>
            <a:off x="2192373" y="190145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93" y="439427"/>
            <a:ext cx="1457325" cy="88582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180311" y="94106"/>
            <a:ext cx="2856185" cy="15764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Ver el DIVISOR y ayudarme con las tablas de multiplicar. </a:t>
            </a:r>
            <a:r>
              <a:rPr lang="es-CL" sz="1400" b="1" dirty="0" smtClean="0">
                <a:solidFill>
                  <a:srgbClr val="FF0000"/>
                </a:solidFill>
              </a:rPr>
              <a:t>(TABLA DEL 6)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157918" y="1842505"/>
            <a:ext cx="2856185" cy="1874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Ver el dividendo y empezar de izquierda a derecha. Si el primer nº es igual o mayor al divisor </a:t>
            </a:r>
            <a:r>
              <a:rPr lang="es-ES" sz="1600" b="1" u="sng" dirty="0">
                <a:solidFill>
                  <a:schemeClr val="bg1"/>
                </a:solidFill>
              </a:rPr>
              <a:t>lo separo</a:t>
            </a:r>
            <a:r>
              <a:rPr lang="es-ES" sz="1600" b="1" dirty="0" smtClean="0">
                <a:solidFill>
                  <a:schemeClr val="bg1"/>
                </a:solidFill>
              </a:rPr>
              <a:t>. Si es menor al divisor </a:t>
            </a:r>
            <a:r>
              <a:rPr lang="es-ES" sz="1600" b="1" u="sng" dirty="0" smtClean="0">
                <a:solidFill>
                  <a:schemeClr val="bg1"/>
                </a:solidFill>
              </a:rPr>
              <a:t>lo junto</a:t>
            </a:r>
            <a:r>
              <a:rPr lang="es-ES" sz="1600" b="1" dirty="0" smtClean="0">
                <a:solidFill>
                  <a:schemeClr val="bg1"/>
                </a:solidFill>
              </a:rPr>
              <a:t>.  </a:t>
            </a:r>
            <a:r>
              <a:rPr lang="es-ES" sz="1600" b="1" dirty="0">
                <a:solidFill>
                  <a:schemeClr val="bg1"/>
                </a:solidFill>
              </a:rPr>
              <a:t>En este caso el 5</a:t>
            </a:r>
            <a:r>
              <a:rPr lang="es-ES" sz="1600" b="1" dirty="0" smtClean="0">
                <a:solidFill>
                  <a:schemeClr val="bg1"/>
                </a:solidFill>
              </a:rPr>
              <a:t> es menor LO JUNTO con el 4.</a:t>
            </a:r>
            <a:endParaRPr lang="es-CL" sz="1600" b="1" dirty="0" smtClean="0">
              <a:solidFill>
                <a:schemeClr val="bg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068" y="2271680"/>
            <a:ext cx="1466850" cy="8858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782" y="3989311"/>
            <a:ext cx="1438275" cy="88582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194687" y="3963371"/>
            <a:ext cx="2856185" cy="2777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PREGUNTA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r>
              <a:rPr lang="es-ES" sz="1600" b="1" dirty="0" smtClean="0">
                <a:solidFill>
                  <a:schemeClr val="bg1"/>
                </a:solidFill>
              </a:rPr>
              <a:t>¿</a:t>
            </a:r>
            <a:r>
              <a:rPr lang="es-ES" sz="1600" b="1" dirty="0">
                <a:solidFill>
                  <a:schemeClr val="bg1"/>
                </a:solidFill>
              </a:rPr>
              <a:t>qué nº multiplicado por </a:t>
            </a:r>
            <a:r>
              <a:rPr lang="es-ES" sz="1600" b="1" dirty="0" smtClean="0">
                <a:solidFill>
                  <a:schemeClr val="bg1"/>
                </a:solidFill>
              </a:rPr>
              <a:t>6 </a:t>
            </a:r>
            <a:r>
              <a:rPr lang="es-ES" sz="1600" b="1" dirty="0">
                <a:solidFill>
                  <a:schemeClr val="bg1"/>
                </a:solidFill>
              </a:rPr>
              <a:t>(divisor) me da </a:t>
            </a:r>
            <a:r>
              <a:rPr lang="es-ES" sz="1600" b="1" dirty="0" smtClean="0">
                <a:solidFill>
                  <a:schemeClr val="bg1"/>
                </a:solidFill>
              </a:rPr>
              <a:t>54 </a:t>
            </a:r>
            <a:r>
              <a:rPr lang="es-ES" sz="1600" b="1" dirty="0">
                <a:solidFill>
                  <a:schemeClr val="bg1"/>
                </a:solidFill>
              </a:rPr>
              <a:t>(dividendo)? </a:t>
            </a:r>
            <a:endParaRPr lang="es-CL" sz="1600" b="1" dirty="0">
              <a:solidFill>
                <a:schemeClr val="bg1"/>
              </a:solidFill>
            </a:endParaRPr>
          </a:p>
          <a:p>
            <a:r>
              <a:rPr lang="es-ES" sz="1600" b="1" dirty="0">
                <a:solidFill>
                  <a:schemeClr val="bg1"/>
                </a:solidFill>
              </a:rPr>
              <a:t>En este caso </a:t>
            </a:r>
            <a:r>
              <a:rPr lang="es-ES" sz="1600" b="1" dirty="0" smtClean="0">
                <a:solidFill>
                  <a:schemeClr val="bg1"/>
                </a:solidFill>
              </a:rPr>
              <a:t>6 </a:t>
            </a:r>
            <a:r>
              <a:rPr lang="es-ES" sz="1600" b="1" dirty="0">
                <a:solidFill>
                  <a:schemeClr val="bg1"/>
                </a:solidFill>
              </a:rPr>
              <a:t>multiplicado por </a:t>
            </a:r>
            <a:r>
              <a:rPr lang="es-ES" sz="1600" b="1" u="sng" dirty="0">
                <a:solidFill>
                  <a:schemeClr val="bg1"/>
                </a:solidFill>
              </a:rPr>
              <a:t>9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me da </a:t>
            </a:r>
            <a:r>
              <a:rPr lang="es-ES" sz="1600" b="1" dirty="0" smtClean="0">
                <a:solidFill>
                  <a:schemeClr val="bg1"/>
                </a:solidFill>
              </a:rPr>
              <a:t>54, </a:t>
            </a:r>
            <a:r>
              <a:rPr lang="es-ES" sz="1600" b="1" dirty="0">
                <a:solidFill>
                  <a:schemeClr val="bg1"/>
                </a:solidFill>
              </a:rPr>
              <a:t>por lo tanto, ubico el 9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en el resultado y el </a:t>
            </a:r>
            <a:r>
              <a:rPr lang="es-ES" sz="1600" b="1" dirty="0" smtClean="0">
                <a:solidFill>
                  <a:schemeClr val="bg1"/>
                </a:solidFill>
              </a:rPr>
              <a:t>54 </a:t>
            </a:r>
            <a:r>
              <a:rPr lang="es-ES" sz="1600" b="1" dirty="0">
                <a:solidFill>
                  <a:schemeClr val="bg1"/>
                </a:solidFill>
              </a:rPr>
              <a:t>debajo del </a:t>
            </a:r>
            <a:r>
              <a:rPr lang="es-ES" sz="1600" b="1" dirty="0" smtClean="0">
                <a:solidFill>
                  <a:schemeClr val="bg1"/>
                </a:solidFill>
              </a:rPr>
              <a:t>54 </a:t>
            </a:r>
            <a:r>
              <a:rPr lang="es-ES" sz="1600" b="1" dirty="0">
                <a:solidFill>
                  <a:schemeClr val="bg1"/>
                </a:solidFill>
              </a:rPr>
              <a:t>y luego resto.</a:t>
            </a:r>
            <a:endParaRPr lang="es-CL" sz="1600" b="1" dirty="0">
              <a:solidFill>
                <a:schemeClr val="bg1"/>
              </a:solidFill>
            </a:endParaRPr>
          </a:p>
          <a:p>
            <a:pPr algn="ctr"/>
            <a:r>
              <a:rPr lang="es-CL" sz="1600" b="1" dirty="0" smtClean="0">
                <a:solidFill>
                  <a:schemeClr val="bg1"/>
                </a:solidFill>
              </a:rPr>
              <a:t>54 – 54 = 0</a:t>
            </a:r>
          </a:p>
        </p:txBody>
      </p:sp>
      <p:sp>
        <p:nvSpPr>
          <p:cNvPr id="19" name="7 Rectángulo"/>
          <p:cNvSpPr/>
          <p:nvPr/>
        </p:nvSpPr>
        <p:spPr>
          <a:xfrm>
            <a:off x="257171" y="3499085"/>
            <a:ext cx="1440825" cy="67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</a:rPr>
              <a:t> 0 0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1259" y="1813955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25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es-ES" dirty="0" smtClean="0"/>
              <a:t>Ejercitemos…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23801" y="1318885"/>
            <a:ext cx="4194465" cy="2857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800" b="1" u="sng" dirty="0" smtClean="0">
                <a:solidFill>
                  <a:schemeClr val="bg1"/>
                </a:solidFill>
              </a:rPr>
              <a:t>  </a:t>
            </a:r>
            <a:r>
              <a:rPr lang="es-ES" sz="4800" b="1" u="sng" dirty="0">
                <a:solidFill>
                  <a:schemeClr val="bg1"/>
                </a:solidFill>
              </a:rPr>
              <a:t>8</a:t>
            </a:r>
            <a:r>
              <a:rPr lang="es-ES" sz="4800" b="1" u="sng" dirty="0" smtClean="0">
                <a:solidFill>
                  <a:schemeClr val="bg1"/>
                </a:solidFill>
              </a:rPr>
              <a:t> 2    </a:t>
            </a:r>
            <a:r>
              <a:rPr lang="es-ES" sz="4800" b="1" u="sng" dirty="0">
                <a:solidFill>
                  <a:schemeClr val="bg1"/>
                </a:solidFill>
              </a:rPr>
              <a:t>2</a:t>
            </a:r>
            <a:r>
              <a:rPr lang="es-ES" sz="4800" b="1" u="sng" dirty="0" smtClean="0">
                <a:solidFill>
                  <a:schemeClr val="bg1"/>
                </a:solidFill>
              </a:rPr>
              <a:t> =</a:t>
            </a:r>
          </a:p>
          <a:p>
            <a:endParaRPr lang="es-ES" sz="4800" b="1" u="sng" dirty="0" smtClean="0">
              <a:solidFill>
                <a:schemeClr val="bg1"/>
              </a:solidFill>
            </a:endParaRPr>
          </a:p>
          <a:p>
            <a:r>
              <a:rPr lang="es-ES" sz="1600" u="sng" dirty="0" smtClean="0"/>
              <a:t> </a:t>
            </a:r>
            <a:endParaRPr lang="es-ES" sz="1600" u="sng" dirty="0"/>
          </a:p>
        </p:txBody>
      </p:sp>
      <p:sp>
        <p:nvSpPr>
          <p:cNvPr id="6" name="5 Rectángulo"/>
          <p:cNvSpPr/>
          <p:nvPr/>
        </p:nvSpPr>
        <p:spPr>
          <a:xfrm>
            <a:off x="3213304" y="1917965"/>
            <a:ext cx="640697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4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74888" y="2628860"/>
            <a:ext cx="912736" cy="52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u="sng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r>
              <a:rPr lang="es-ES" sz="4400" b="1" u="sng" dirty="0" smtClean="0">
                <a:solidFill>
                  <a:schemeClr val="bg1"/>
                </a:solidFill>
              </a:rPr>
              <a:t> 8  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0" name="9 División"/>
          <p:cNvSpPr/>
          <p:nvPr/>
        </p:nvSpPr>
        <p:spPr>
          <a:xfrm>
            <a:off x="1691581" y="2000240"/>
            <a:ext cx="522768" cy="588243"/>
          </a:xfrm>
          <a:prstGeom prst="mathDivid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21" y="5061690"/>
            <a:ext cx="172104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Llamada rectangular redondeada"/>
          <p:cNvSpPr/>
          <p:nvPr/>
        </p:nvSpPr>
        <p:spPr>
          <a:xfrm>
            <a:off x="2214348" y="5014530"/>
            <a:ext cx="3070657" cy="1428760"/>
          </a:xfrm>
          <a:prstGeom prst="wedgeRoundRectCallout">
            <a:avLst>
              <a:gd name="adj1" fmla="val -59199"/>
              <a:gd name="adj2" fmla="val 6323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En este caso como el RESTO es 0, esta división es clasificada como </a:t>
            </a:r>
            <a:r>
              <a:rPr lang="es-ES" b="1" dirty="0" smtClean="0">
                <a:solidFill>
                  <a:srgbClr val="C00000"/>
                </a:solidFill>
              </a:rPr>
              <a:t>EXACTA</a:t>
            </a:r>
            <a:r>
              <a:rPr lang="es-ES" b="1" dirty="0" smtClean="0">
                <a:solidFill>
                  <a:srgbClr val="002060"/>
                </a:solidFill>
              </a:rPr>
              <a:t>, porque NO sobra nada.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2" name="11 Conector"/>
          <p:cNvSpPr/>
          <p:nvPr/>
        </p:nvSpPr>
        <p:spPr>
          <a:xfrm>
            <a:off x="2192373" y="1901452"/>
            <a:ext cx="500066" cy="78581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93" y="439427"/>
            <a:ext cx="1457325" cy="88582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180311" y="94106"/>
            <a:ext cx="2856185" cy="15764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Ver el DIVISOR y ayudarme con las tablas de multiplicar. </a:t>
            </a:r>
            <a:r>
              <a:rPr lang="es-CL" sz="1600" b="1" dirty="0" smtClean="0">
                <a:solidFill>
                  <a:srgbClr val="FF0000"/>
                </a:solidFill>
              </a:rPr>
              <a:t>(TABLA DEL 2)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157918" y="1842505"/>
            <a:ext cx="2856185" cy="1874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Ver el dividendo y empezar de izquierda a derecha. Si el primer nº es igual o mayor al divisor </a:t>
            </a:r>
            <a:r>
              <a:rPr lang="es-ES" sz="1600" b="1" u="sng" dirty="0">
                <a:solidFill>
                  <a:schemeClr val="bg1"/>
                </a:solidFill>
              </a:rPr>
              <a:t>lo separo</a:t>
            </a:r>
            <a:r>
              <a:rPr lang="es-ES" sz="1600" b="1" dirty="0" smtClean="0">
                <a:solidFill>
                  <a:schemeClr val="bg1"/>
                </a:solidFill>
              </a:rPr>
              <a:t>. Si es menor al divisor </a:t>
            </a:r>
            <a:r>
              <a:rPr lang="es-ES" sz="1600" b="1" u="sng" dirty="0" smtClean="0">
                <a:solidFill>
                  <a:schemeClr val="bg1"/>
                </a:solidFill>
              </a:rPr>
              <a:t>lo junto</a:t>
            </a:r>
            <a:r>
              <a:rPr lang="es-ES" sz="1600" b="1" dirty="0" smtClean="0">
                <a:solidFill>
                  <a:schemeClr val="bg1"/>
                </a:solidFill>
              </a:rPr>
              <a:t>.  </a:t>
            </a:r>
            <a:r>
              <a:rPr lang="es-ES" sz="1600" b="1" dirty="0">
                <a:solidFill>
                  <a:schemeClr val="bg1"/>
                </a:solidFill>
              </a:rPr>
              <a:t>En este caso el </a:t>
            </a:r>
            <a:r>
              <a:rPr lang="es-ES" sz="1600" b="1" dirty="0" smtClean="0">
                <a:solidFill>
                  <a:schemeClr val="bg1"/>
                </a:solidFill>
              </a:rPr>
              <a:t>8 es mayor LO SEPARO.</a:t>
            </a:r>
            <a:endParaRPr lang="es-CL" sz="1600" b="1" dirty="0" smtClean="0">
              <a:solidFill>
                <a:schemeClr val="bg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068" y="2271680"/>
            <a:ext cx="1466850" cy="8858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782" y="3989311"/>
            <a:ext cx="1438275" cy="88582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194687" y="3963371"/>
            <a:ext cx="2856185" cy="2777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PREGUNTA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r>
              <a:rPr lang="es-ES" sz="1600" b="1" dirty="0" smtClean="0">
                <a:solidFill>
                  <a:schemeClr val="bg1"/>
                </a:solidFill>
              </a:rPr>
              <a:t>¿</a:t>
            </a:r>
            <a:r>
              <a:rPr lang="es-ES" sz="1600" b="1" dirty="0">
                <a:solidFill>
                  <a:schemeClr val="bg1"/>
                </a:solidFill>
              </a:rPr>
              <a:t>qué nº multiplicado por 2</a:t>
            </a:r>
            <a:r>
              <a:rPr lang="es-ES" sz="1600" b="1" dirty="0" smtClean="0">
                <a:solidFill>
                  <a:schemeClr val="bg1"/>
                </a:solidFill>
              </a:rPr>
              <a:t>  </a:t>
            </a:r>
            <a:r>
              <a:rPr lang="es-ES" sz="1600" b="1" dirty="0">
                <a:solidFill>
                  <a:schemeClr val="bg1"/>
                </a:solidFill>
              </a:rPr>
              <a:t>me da </a:t>
            </a:r>
            <a:r>
              <a:rPr lang="es-ES" sz="1600" b="1" dirty="0" smtClean="0">
                <a:solidFill>
                  <a:schemeClr val="bg1"/>
                </a:solidFill>
              </a:rPr>
              <a:t>8? </a:t>
            </a:r>
            <a:endParaRPr lang="es-CL" sz="1600" b="1" dirty="0">
              <a:solidFill>
                <a:schemeClr val="bg1"/>
              </a:solidFill>
            </a:endParaRPr>
          </a:p>
          <a:p>
            <a:r>
              <a:rPr lang="es-ES" sz="1600" b="1" dirty="0">
                <a:solidFill>
                  <a:schemeClr val="bg1"/>
                </a:solidFill>
              </a:rPr>
              <a:t>En este caso 4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multiplicado por </a:t>
            </a:r>
            <a:r>
              <a:rPr lang="es-ES" sz="1600" b="1" u="sng" dirty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me da 8</a:t>
            </a:r>
            <a:r>
              <a:rPr lang="es-ES" sz="1600" b="1" dirty="0" smtClean="0">
                <a:solidFill>
                  <a:schemeClr val="bg1"/>
                </a:solidFill>
              </a:rPr>
              <a:t>, </a:t>
            </a:r>
            <a:r>
              <a:rPr lang="es-ES" sz="1600" b="1" dirty="0">
                <a:solidFill>
                  <a:schemeClr val="bg1"/>
                </a:solidFill>
              </a:rPr>
              <a:t>por lo tanto, ubico el 4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en el resultado y </a:t>
            </a:r>
            <a:r>
              <a:rPr lang="es-ES" sz="1600" b="1" dirty="0" smtClean="0">
                <a:solidFill>
                  <a:schemeClr val="bg1"/>
                </a:solidFill>
              </a:rPr>
              <a:t>el 8 </a:t>
            </a:r>
            <a:r>
              <a:rPr lang="es-ES" sz="1600" b="1" dirty="0">
                <a:solidFill>
                  <a:schemeClr val="bg1"/>
                </a:solidFill>
              </a:rPr>
              <a:t>debajo del 8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y luego resto.</a:t>
            </a:r>
            <a:endParaRPr lang="es-CL" sz="1600" b="1" dirty="0">
              <a:solidFill>
                <a:schemeClr val="bg1"/>
              </a:solidFill>
            </a:endParaRPr>
          </a:p>
          <a:p>
            <a:pPr algn="ctr"/>
            <a:r>
              <a:rPr lang="es-CL" sz="1600" b="1" dirty="0">
                <a:solidFill>
                  <a:schemeClr val="bg1"/>
                </a:solidFill>
              </a:rPr>
              <a:t>8</a:t>
            </a:r>
            <a:r>
              <a:rPr lang="es-CL" sz="1600" b="1" dirty="0" smtClean="0">
                <a:solidFill>
                  <a:schemeClr val="bg1"/>
                </a:solidFill>
              </a:rPr>
              <a:t> – 8 = 0. Continuar con el 2.</a:t>
            </a:r>
          </a:p>
        </p:txBody>
      </p:sp>
      <p:sp>
        <p:nvSpPr>
          <p:cNvPr id="19" name="7 Rectángulo"/>
          <p:cNvSpPr/>
          <p:nvPr/>
        </p:nvSpPr>
        <p:spPr>
          <a:xfrm>
            <a:off x="372031" y="3297548"/>
            <a:ext cx="815594" cy="67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0 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endParaRPr lang="es-ES" sz="40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4670" y="1809567"/>
            <a:ext cx="2934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 descr="Resultado de imagen para FLECHA PUNTEA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054143" y="2263115"/>
            <a:ext cx="711547" cy="1357322"/>
          </a:xfrm>
          <a:prstGeom prst="rect">
            <a:avLst/>
          </a:prstGeom>
          <a:noFill/>
        </p:spPr>
      </p:pic>
      <p:sp>
        <p:nvSpPr>
          <p:cNvPr id="22" name="7 Rectángulo"/>
          <p:cNvSpPr/>
          <p:nvPr/>
        </p:nvSpPr>
        <p:spPr>
          <a:xfrm>
            <a:off x="1034670" y="3310983"/>
            <a:ext cx="771558" cy="67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2 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3" name="7 Rectángulo"/>
          <p:cNvSpPr/>
          <p:nvPr/>
        </p:nvSpPr>
        <p:spPr>
          <a:xfrm>
            <a:off x="893492" y="3989311"/>
            <a:ext cx="912736" cy="52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u="sng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r>
              <a:rPr lang="es-ES" sz="4400" b="1" u="sng" dirty="0" smtClean="0">
                <a:solidFill>
                  <a:schemeClr val="bg1"/>
                </a:solidFill>
              </a:rPr>
              <a:t> 2  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 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4" name="7 Rectángulo"/>
          <p:cNvSpPr/>
          <p:nvPr/>
        </p:nvSpPr>
        <p:spPr>
          <a:xfrm>
            <a:off x="1034670" y="4619338"/>
            <a:ext cx="815594" cy="67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chemeClr val="bg1"/>
                </a:solidFill>
              </a:rPr>
              <a:t> 0 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5" name="5 Rectángulo"/>
          <p:cNvSpPr/>
          <p:nvPr/>
        </p:nvSpPr>
        <p:spPr>
          <a:xfrm>
            <a:off x="3838940" y="1917965"/>
            <a:ext cx="640697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20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iz neon sign |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99" y="1600591"/>
            <a:ext cx="6718668" cy="27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36562" y="5013176"/>
            <a:ext cx="7546542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DIVISIÓN</a:t>
            </a:r>
            <a:endParaRPr lang="es-E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1384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87624" y="4365104"/>
            <a:ext cx="6820524" cy="2278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b="1" dirty="0" smtClean="0">
                <a:solidFill>
                  <a:srgbClr val="FF0000"/>
                </a:solidFill>
              </a:rPr>
              <a:t>NOTA:</a:t>
            </a:r>
            <a:endParaRPr lang="es-CL" sz="20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CL" sz="2000" b="1" dirty="0" smtClean="0">
                <a:solidFill>
                  <a:schemeClr val="bg1"/>
                </a:solidFill>
              </a:rPr>
              <a:t>Las actividades que vienen a continuación tienen una duración de 1 minuto. Para esto, debes utilizar un cuaderno y desarrollar las operaciones matemáticas que aparecen.</a:t>
            </a:r>
          </a:p>
          <a:p>
            <a:pPr marL="285750" indent="-285750" algn="just">
              <a:buFontTx/>
              <a:buChar char="-"/>
            </a:pPr>
            <a:r>
              <a:rPr lang="es-CL" sz="2000" b="1" dirty="0" smtClean="0">
                <a:solidFill>
                  <a:schemeClr val="bg1"/>
                </a:solidFill>
              </a:rPr>
              <a:t>Selecciona la alternativa que creas correcta dando </a:t>
            </a:r>
            <a:r>
              <a:rPr lang="es-CL" sz="2000" b="1" dirty="0" err="1" smtClean="0">
                <a:solidFill>
                  <a:schemeClr val="bg1"/>
                </a:solidFill>
              </a:rPr>
              <a:t>click</a:t>
            </a:r>
            <a:r>
              <a:rPr lang="es-CL" sz="2000" b="1" dirty="0" smtClean="0">
                <a:solidFill>
                  <a:schemeClr val="bg1"/>
                </a:solidFill>
              </a:rPr>
              <a:t> en su respuesta.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Resultado de imagen para 3 2 1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36" y="1124744"/>
            <a:ext cx="4762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quina doblada 1"/>
          <p:cNvSpPr/>
          <p:nvPr/>
        </p:nvSpPr>
        <p:spPr>
          <a:xfrm>
            <a:off x="7236296" y="1124744"/>
            <a:ext cx="1800200" cy="2743201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¡REGISTRA EL</a:t>
            </a:r>
          </a:p>
          <a:p>
            <a:pPr algn="ctr"/>
            <a:endParaRPr lang="es-CL" sz="2000" b="1" dirty="0">
              <a:solidFill>
                <a:schemeClr val="bg1"/>
              </a:solidFill>
            </a:endParaRPr>
          </a:p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 PUNTAJE </a:t>
            </a:r>
          </a:p>
          <a:p>
            <a:pPr algn="ctr"/>
            <a:endParaRPr lang="es-CL" sz="2000" b="1" dirty="0">
              <a:solidFill>
                <a:schemeClr val="bg1"/>
              </a:solidFill>
            </a:endParaRPr>
          </a:p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OBTENIDO!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6" name="Esquina doblada 5"/>
          <p:cNvSpPr/>
          <p:nvPr/>
        </p:nvSpPr>
        <p:spPr>
          <a:xfrm>
            <a:off x="159276" y="1124744"/>
            <a:ext cx="1800200" cy="2743201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TEN A MANO TUS TABLAS DE MULTIPLICAR</a:t>
            </a:r>
            <a:endParaRPr lang="es-C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iley face emoticons “save people energy” - Energy Live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17" y="171090"/>
            <a:ext cx="3748683" cy="21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0 Llamada rectangular redondeada"/>
          <p:cNvSpPr/>
          <p:nvPr/>
        </p:nvSpPr>
        <p:spPr>
          <a:xfrm>
            <a:off x="1043608" y="143138"/>
            <a:ext cx="4143404" cy="1428760"/>
          </a:xfrm>
          <a:prstGeom prst="wedgeRoundRectCallout">
            <a:avLst>
              <a:gd name="adj1" fmla="val 45034"/>
              <a:gd name="adj2" fmla="val 7013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Si es necesario </a:t>
            </a:r>
            <a:r>
              <a:rPr lang="es-ES" b="1" dirty="0" smtClean="0">
                <a:solidFill>
                  <a:srgbClr val="FF0000"/>
                </a:solidFill>
              </a:rPr>
              <a:t>IMPRIME </a:t>
            </a:r>
            <a:r>
              <a:rPr lang="es-ES" b="1" dirty="0" smtClean="0">
                <a:solidFill>
                  <a:srgbClr val="002060"/>
                </a:solidFill>
              </a:rPr>
              <a:t>los pasos a seguir para desarrollar las divisiones que vienen a continuación.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3302" y="2420005"/>
            <a:ext cx="7704856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bg1"/>
                </a:solidFill>
              </a:rPr>
              <a:t>1º </a:t>
            </a:r>
            <a:r>
              <a:rPr lang="es-E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s-ES" sz="2000" b="1" dirty="0">
                <a:solidFill>
                  <a:schemeClr val="bg1"/>
                </a:solidFill>
              </a:rPr>
              <a:t> Ver el DIVISOR y pensar en la tabla del _____</a:t>
            </a:r>
            <a:endParaRPr lang="es-CL" sz="2000" dirty="0">
              <a:solidFill>
                <a:schemeClr val="bg1"/>
              </a:solidFill>
            </a:endParaRPr>
          </a:p>
          <a:p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3302" y="3931290"/>
            <a:ext cx="7704856" cy="1368152"/>
          </a:xfrm>
          <a:prstGeom prst="rect">
            <a:avLst/>
          </a:prstGeom>
          <a:solidFill>
            <a:srgbClr val="C1B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solidFill>
                  <a:schemeClr val="bg1"/>
                </a:solidFill>
              </a:rPr>
              <a:t>2º </a:t>
            </a:r>
            <a:r>
              <a:rPr lang="es-E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s-ES" sz="2000" b="1" dirty="0">
                <a:solidFill>
                  <a:schemeClr val="bg1"/>
                </a:solidFill>
              </a:rPr>
              <a:t> Ver el DIVIDENDO y fijarme en el primer número de izquierda a derecha y ver si ese número es igual o mayor al DIVISOR LO SEPARO. Si ese número es MENOR, LO JUNTO.</a:t>
            </a:r>
            <a:endParaRPr lang="es-CL" sz="2000" dirty="0">
              <a:solidFill>
                <a:schemeClr val="bg1"/>
              </a:solidFill>
            </a:endParaRPr>
          </a:p>
          <a:p>
            <a:pPr algn="just"/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3302" y="5442575"/>
            <a:ext cx="7704856" cy="13681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solidFill>
                  <a:schemeClr val="bg1"/>
                </a:solidFill>
              </a:rPr>
              <a:t>3º </a:t>
            </a:r>
            <a:r>
              <a:rPr lang="es-E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s-ES" sz="2000" b="1" dirty="0">
                <a:solidFill>
                  <a:schemeClr val="bg1"/>
                </a:solidFill>
              </a:rPr>
              <a:t> PREGUNTA: ¿___ multiplicado por qué número me da resultado __?</a:t>
            </a:r>
            <a:endParaRPr lang="es-CL" sz="2000" dirty="0">
              <a:solidFill>
                <a:schemeClr val="bg1"/>
              </a:solidFill>
            </a:endParaRPr>
          </a:p>
          <a:p>
            <a:pPr algn="just"/>
            <a:r>
              <a:rPr lang="es-CL" sz="2000" dirty="0" smtClean="0">
                <a:solidFill>
                  <a:schemeClr val="bg1"/>
                </a:solidFill>
              </a:rPr>
              <a:t>*</a:t>
            </a:r>
            <a:r>
              <a:rPr lang="es-ES" sz="1600" b="1" dirty="0">
                <a:solidFill>
                  <a:srgbClr val="FF0000"/>
                </a:solidFill>
              </a:rPr>
              <a:t>SIEMPRE UBICAR EL RESULTADO HACIA EL LADO Y LOS PASOS HACIA ABAJO.</a:t>
            </a:r>
            <a:endParaRPr lang="es-CL" sz="1600" dirty="0">
              <a:solidFill>
                <a:srgbClr val="FF0000"/>
              </a:solidFill>
            </a:endParaRPr>
          </a:p>
          <a:p>
            <a:pPr algn="just"/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3225</TotalTime>
  <Words>1013</Words>
  <Application>Microsoft Office PowerPoint</Application>
  <PresentationFormat>Presentación en pantalla (4:3)</PresentationFormat>
  <Paragraphs>269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Aharoni</vt:lpstr>
      <vt:lpstr>Bauhaus 93</vt:lpstr>
      <vt:lpstr>Century Gothic</vt:lpstr>
      <vt:lpstr>Verdana</vt:lpstr>
      <vt:lpstr>Wingdings</vt:lpstr>
      <vt:lpstr>Wingdings 2</vt:lpstr>
      <vt:lpstr>Brío</vt:lpstr>
      <vt:lpstr>Presentación de PowerPoint</vt:lpstr>
      <vt:lpstr>Presentación de PowerPoint</vt:lpstr>
      <vt:lpstr>Presentación de PowerPoint</vt:lpstr>
      <vt:lpstr>Ejercitemos…</vt:lpstr>
      <vt:lpstr>Ejercitemos…</vt:lpstr>
      <vt:lpstr>Ejercitemos…</vt:lpstr>
      <vt:lpstr>Presentación de PowerPoint</vt:lpstr>
      <vt:lpstr>Presentación de PowerPoint</vt:lpstr>
      <vt:lpstr>Presentación de PowerPoint</vt:lpstr>
      <vt:lpstr>Resuelve…</vt:lpstr>
      <vt:lpstr>Resuelve…</vt:lpstr>
      <vt:lpstr>Presentación de PowerPoint</vt:lpstr>
      <vt:lpstr>Resuelve…</vt:lpstr>
      <vt:lpstr>Resuelve…</vt:lpstr>
      <vt:lpstr>Presentación de PowerPoint</vt:lpstr>
      <vt:lpstr>Resuelve…</vt:lpstr>
      <vt:lpstr>Resuelve…</vt:lpstr>
      <vt:lpstr>Presentación de PowerPoint</vt:lpstr>
      <vt:lpstr>Resuelve…</vt:lpstr>
      <vt:lpstr>Resuelve…</vt:lpstr>
      <vt:lpstr>¡Desafío!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ABREVIADO MULTIPLICACIÓN Y DIVISIÓN</dc:title>
  <dc:creator>Karin Vargas Núñez</dc:creator>
  <cp:lastModifiedBy>karin vargas nuñez</cp:lastModifiedBy>
  <cp:revision>38</cp:revision>
  <dcterms:created xsi:type="dcterms:W3CDTF">2019-05-17T21:19:21Z</dcterms:created>
  <dcterms:modified xsi:type="dcterms:W3CDTF">2020-05-02T21:03:46Z</dcterms:modified>
</cp:coreProperties>
</file>