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9" r:id="rId9"/>
    <p:sldId id="265" r:id="rId10"/>
    <p:sldId id="266" r:id="rId11"/>
    <p:sldId id="267" r:id="rId12"/>
    <p:sldId id="268" r:id="rId13"/>
    <p:sldId id="264" r:id="rId14"/>
    <p:sldId id="260" r:id="rId15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9" autoAdjust="0"/>
    <p:restoredTop sz="94660"/>
  </p:normalViewPr>
  <p:slideViewPr>
    <p:cSldViewPr snapToGrid="0">
      <p:cViewPr varScale="1">
        <p:scale>
          <a:sx n="70" d="100"/>
          <a:sy n="70" d="100"/>
        </p:scale>
        <p:origin x="-66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A0D3CCA-2308-46AE-BEF4-20AB40FC16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874ECDCC-95D0-464B-B708-F81E04957D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0ACFAC8-C308-4AE3-A90D-252D8EB47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3724-2951-493D-92BD-72EBBBB1E299}" type="datetimeFigureOut">
              <a:rPr lang="es-CL" smtClean="0"/>
              <a:t>23-06-2020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DC44FD1-573F-4682-B024-6E1013E90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0E090B4-7924-4D53-A571-59B509AA1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F6F8F-74FD-45D5-AEE4-4A2B6D79125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809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B8C87EC-3BCA-4EB0-85F1-5F13012FD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F656A8B4-4827-4D58-AB7C-23A6BFB36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2BCB345-2E0C-43F5-873A-A88ED6772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3724-2951-493D-92BD-72EBBBB1E299}" type="datetimeFigureOut">
              <a:rPr lang="es-CL" smtClean="0"/>
              <a:t>23-06-2020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8D77D6F3-5805-4472-82F0-D5A4E72FD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E86A89D-A7C8-479A-8439-C3C2F0D0C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F6F8F-74FD-45D5-AEE4-4A2B6D79125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8193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F159BD0C-124C-4284-8671-D10947B1B6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CA901B0B-D3E5-4C85-9437-332C265009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8AD7F72-5EC5-48F1-A608-7A6C80171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3724-2951-493D-92BD-72EBBBB1E299}" type="datetimeFigureOut">
              <a:rPr lang="es-CL" smtClean="0"/>
              <a:t>23-06-2020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F39780B-2A19-4D15-A544-EE9B9CB4B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3C28C76-DF38-49D2-ACBA-77771E024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F6F8F-74FD-45D5-AEE4-4A2B6D79125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7500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E137399-DEDB-4BF6-BEC0-3A3362A73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43840CB-4363-4128-9603-180B5998B5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F55A450-4778-4427-8CB7-E97D273D7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3724-2951-493D-92BD-72EBBBB1E299}" type="datetimeFigureOut">
              <a:rPr lang="es-CL" smtClean="0"/>
              <a:t>23-06-2020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7F716ED3-B925-4139-8359-D582EACF0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E91E2475-C1B5-4464-98DA-B2F7EFC8D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F6F8F-74FD-45D5-AEE4-4A2B6D79125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1532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32D8993-E7E6-4AE5-8208-4FC06F6BA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B741003-8D53-4A0A-9CC4-49937333E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2DAD5EE-8DDC-49B8-A7C0-020BE8060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3724-2951-493D-92BD-72EBBBB1E299}" type="datetimeFigureOut">
              <a:rPr lang="es-CL" smtClean="0"/>
              <a:t>23-06-2020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AAF648F-4E9C-46B3-8732-E4A18B1E3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12A05109-210A-4159-90FF-F80D8D29A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F6F8F-74FD-45D5-AEE4-4A2B6D79125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1908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BF28EB6-30DF-4BB7-B048-999240FA9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03363F0-1478-4514-8674-E643B0DA01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7659C877-A9F3-445C-8B58-BA208BB52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9A8E383F-2AB8-4174-AD81-E4E2DCFBC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3724-2951-493D-92BD-72EBBBB1E299}" type="datetimeFigureOut">
              <a:rPr lang="es-CL" smtClean="0"/>
              <a:t>23-06-2020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01ABD240-CABB-49FC-988F-4EA2704A1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85340E4C-EA0F-4371-AA09-96D02C66B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F6F8F-74FD-45D5-AEE4-4A2B6D79125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3701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5EA8627-790C-462E-899A-2E0A31ABB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1B68200-7FC5-494C-97F0-216ACD3C4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5F8B819C-D14E-41A4-97A8-13D72193F3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2E216486-2FDD-4EC6-95FB-B7EBFC46BE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E9D16994-E900-47A8-ACDF-380E8C6FC5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D19E0EB9-0990-4E63-8C1D-B5CDE934C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3724-2951-493D-92BD-72EBBBB1E299}" type="datetimeFigureOut">
              <a:rPr lang="es-CL" smtClean="0"/>
              <a:t>23-06-2020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7F16774E-0A33-4F03-9C9A-4D0AF05E0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96905EF0-C545-41B1-B965-7FEDBB1EF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F6F8F-74FD-45D5-AEE4-4A2B6D79125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1216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456915E-E49C-4888-AAE6-17AC042E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9C5A16C3-52C6-415F-9B95-0CBF8B09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3724-2951-493D-92BD-72EBBBB1E299}" type="datetimeFigureOut">
              <a:rPr lang="es-CL" smtClean="0"/>
              <a:t>23-06-2020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80BEC23A-1460-4399-BD37-904D36563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94EC69B8-1249-4F5E-BBFB-5E6D1C5A3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F6F8F-74FD-45D5-AEE4-4A2B6D79125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1165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9A39B6A2-C855-4411-8116-C484F0872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3724-2951-493D-92BD-72EBBBB1E299}" type="datetimeFigureOut">
              <a:rPr lang="es-CL" smtClean="0"/>
              <a:t>23-06-2020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ADF9AD38-8489-4525-A1CC-4837BED9F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19DD2AC2-CAEB-4D75-A7E4-AC18B8EF0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F6F8F-74FD-45D5-AEE4-4A2B6D79125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6683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D1D5985-9CCD-434F-8860-13C418244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52DC7E1-A208-4996-AFB3-E34D72B82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30B79E61-437C-44E4-BCB7-23BA1E6A44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0AE334B1-63C5-4A5E-B70F-02661361E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3724-2951-493D-92BD-72EBBBB1E299}" type="datetimeFigureOut">
              <a:rPr lang="es-CL" smtClean="0"/>
              <a:t>23-06-2020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0B4CF982-63B3-4653-AFF6-83E3F4494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A208C60C-21D8-4D89-9B7E-70E0A6615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F6F8F-74FD-45D5-AEE4-4A2B6D79125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2749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4FC0C0D-43D2-4B57-B4C1-1FAB4F43D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A6512094-5C8C-4C66-8D46-F1E62814E5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9D5973EF-9331-4341-9B54-47F5A197F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035AD40B-FC39-40E0-B625-2A5E8790F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3724-2951-493D-92BD-72EBBBB1E299}" type="datetimeFigureOut">
              <a:rPr lang="es-CL" smtClean="0"/>
              <a:t>23-06-2020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60E278C6-0BE8-4829-B752-E8B641CD3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4F23BB1A-1DAF-4F94-9AE0-53AAEF07E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F6F8F-74FD-45D5-AEE4-4A2B6D79125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927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80CBADC4-1CBA-4B59-978D-DC3350C6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52998BAE-FA17-438E-8C64-7F85B8769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C699831-C4B5-4A1F-976D-7456C905ED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23724-2951-493D-92BD-72EBBBB1E299}" type="datetimeFigureOut">
              <a:rPr lang="es-CL" smtClean="0"/>
              <a:t>23-06-2020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5DC2DEC-3974-467E-9121-18EAD5B215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C5D4786-143B-4AA0-9AFB-D0521CE205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F6F8F-74FD-45D5-AEE4-4A2B6D79125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05387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1.pn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443A25D-312E-4E84-AA66-B75A8E0A1D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/>
              <a:t>Las fuerzas 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E8DD3639-32C4-4B9A-A59A-BEFBFCE13F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5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6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253"/>
    </mc:Choice>
    <mc:Fallback xmlns="">
      <p:transition advTm="3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1245174-A6F8-4A9B-A111-968FC9FB1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Por ejemplo 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938E1F3-835B-41A3-85F0-6A57960818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Un cuerpo cuya masa es de 5 kg, su peso en la Tierra  es de: </a:t>
            </a:r>
          </a:p>
          <a:p>
            <a:pPr lvl="1"/>
            <a:r>
              <a:rPr lang="es-MX" dirty="0"/>
              <a:t>5 kg x 10 m/s</a:t>
            </a:r>
            <a:r>
              <a:rPr lang="es-MX" baseline="30000" dirty="0"/>
              <a:t>2</a:t>
            </a:r>
            <a:r>
              <a:rPr lang="es-MX" dirty="0"/>
              <a:t>  = 50 N</a:t>
            </a:r>
          </a:p>
          <a:p>
            <a:pPr marL="457200" lvl="1" indent="0">
              <a:buNone/>
            </a:pPr>
            <a:endParaRPr lang="es-CL" dirty="0"/>
          </a:p>
          <a:p>
            <a:pPr marL="457200" lvl="1" indent="0">
              <a:buNone/>
            </a:pPr>
            <a:r>
              <a:rPr lang="es-CL" sz="2800" dirty="0"/>
              <a:t>Si tenemos un cuerpo de 300 </a:t>
            </a:r>
            <a:r>
              <a:rPr lang="es-CL" sz="2800" dirty="0" smtClean="0"/>
              <a:t>k</a:t>
            </a:r>
            <a:r>
              <a:rPr lang="es-MX" sz="2800" dirty="0" smtClean="0"/>
              <a:t>g  </a:t>
            </a:r>
            <a:r>
              <a:rPr lang="es-MX" sz="2800" dirty="0"/>
              <a:t>en la Tierra ¿cuál es su peso? </a:t>
            </a:r>
          </a:p>
          <a:p>
            <a:pPr marL="457200" lvl="1" indent="0">
              <a:buNone/>
            </a:pPr>
            <a:r>
              <a:rPr lang="es-MX" dirty="0"/>
              <a:t>         300 </a:t>
            </a:r>
            <a:r>
              <a:rPr lang="es-MX" dirty="0" smtClean="0"/>
              <a:t>kg </a:t>
            </a:r>
            <a:r>
              <a:rPr lang="es-MX" dirty="0"/>
              <a:t>x 10 m/s</a:t>
            </a:r>
            <a:r>
              <a:rPr lang="es-MX" baseline="30000" dirty="0"/>
              <a:t>2</a:t>
            </a:r>
            <a:r>
              <a:rPr lang="es-MX" dirty="0"/>
              <a:t> = 3000 N </a:t>
            </a:r>
          </a:p>
          <a:p>
            <a:pPr marL="457200" lvl="1" indent="0">
              <a:buNone/>
            </a:pPr>
            <a:endParaRPr lang="es-MX" dirty="0"/>
          </a:p>
        </p:txBody>
      </p:sp>
      <p:pic>
        <p:nvPicPr>
          <p:cNvPr id="5" name="4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2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5838"/>
    </mc:Choice>
    <mc:Fallback xmlns="">
      <p:transition advTm="25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96193E4-373F-462A-BD83-61DCE8AC0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Peso y masa no son lo mismo </a:t>
            </a:r>
            <a:endParaRPr lang="es-CL" b="1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C57ADF87-15D0-446E-80C1-9BD4C2DEDF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sz="3200" b="1" u="sng" dirty="0"/>
              <a:t>Peso </a:t>
            </a:r>
          </a:p>
          <a:p>
            <a:r>
              <a:rPr lang="es-MX" dirty="0"/>
              <a:t>Está afectado por la fuerza de gravedad </a:t>
            </a:r>
          </a:p>
          <a:p>
            <a:r>
              <a:rPr lang="es-MX" dirty="0"/>
              <a:t>Varía de un lugar a otro </a:t>
            </a:r>
          </a:p>
          <a:p>
            <a:r>
              <a:rPr lang="es-MX" dirty="0"/>
              <a:t>Es un derivado de las fuerzas</a:t>
            </a:r>
          </a:p>
          <a:p>
            <a:r>
              <a:rPr lang="es-MX" dirty="0"/>
              <a:t>Se mide con el dinamómetro </a:t>
            </a:r>
          </a:p>
          <a:p>
            <a:r>
              <a:rPr lang="es-MX" dirty="0"/>
              <a:t>Su unidad es el Newton (N)</a:t>
            </a:r>
            <a:endParaRPr lang="es-CL" dirty="0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xmlns="" id="{7C73CA2E-74AF-465C-BC29-418697FB203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MX" sz="3200" b="1" u="sng" dirty="0"/>
              <a:t>Masa </a:t>
            </a:r>
          </a:p>
          <a:p>
            <a:r>
              <a:rPr lang="es-MX" dirty="0"/>
              <a:t>No está afectada por la fuerza de gravedad </a:t>
            </a:r>
          </a:p>
          <a:p>
            <a:r>
              <a:rPr lang="es-MX" dirty="0"/>
              <a:t>No varía de un lugar a otro </a:t>
            </a:r>
          </a:p>
          <a:p>
            <a:r>
              <a:rPr lang="es-MX" dirty="0"/>
              <a:t>No es un derivado de las fuerzas </a:t>
            </a:r>
          </a:p>
          <a:p>
            <a:r>
              <a:rPr lang="es-MX" dirty="0"/>
              <a:t>Se mide con la balanza </a:t>
            </a:r>
          </a:p>
          <a:p>
            <a:r>
              <a:rPr lang="es-MX" dirty="0"/>
              <a:t>Su unidad es el kilogramo (kg) o el gramo (g) </a:t>
            </a:r>
            <a:endParaRPr lang="es-CL" dirty="0"/>
          </a:p>
        </p:txBody>
      </p:sp>
      <p:pic>
        <p:nvPicPr>
          <p:cNvPr id="6" name="5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0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5016"/>
    </mc:Choice>
    <mc:Fallback xmlns="">
      <p:transition advTm="45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DB8D48F-74B1-4BE0-A7C7-0D9404CE8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306D08C-24E6-435D-8722-4DC8F5929D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560786"/>
          </a:xfrm>
        </p:spPr>
        <p:txBody>
          <a:bodyPr>
            <a:normAutofit lnSpcReduction="10000"/>
          </a:bodyPr>
          <a:lstStyle/>
          <a:p>
            <a:endParaRPr lang="es-MX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r>
              <a:rPr lang="es-CL" dirty="0"/>
              <a:t>Dinamómetros 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A325BB5F-B840-499A-AB33-0D8B1875889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s-MX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r>
              <a:rPr lang="es-CL" dirty="0"/>
              <a:t>Balanza </a:t>
            </a:r>
          </a:p>
        </p:txBody>
      </p:sp>
      <p:pic>
        <p:nvPicPr>
          <p:cNvPr id="5" name="Picture 2" descr="2pcs Balance de Primavera 0.2N / 10N Dinamómetro Física Lab ...">
            <a:extLst>
              <a:ext uri="{FF2B5EF4-FFF2-40B4-BE49-F238E27FC236}">
                <a16:creationId xmlns:a16="http://schemas.microsoft.com/office/drawing/2014/main" xmlns="" id="{6A8B1461-7FD7-4C4F-B906-4439310BF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7534"/>
          <a:stretch/>
        </p:blipFill>
        <p:spPr bwMode="auto">
          <a:xfrm>
            <a:off x="685801" y="201425"/>
            <a:ext cx="4094018" cy="531125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BALANZA DE PLATOS 1000 ML">
            <a:extLst>
              <a:ext uri="{FF2B5EF4-FFF2-40B4-BE49-F238E27FC236}">
                <a16:creationId xmlns:a16="http://schemas.microsoft.com/office/drawing/2014/main" xmlns="" id="{EE7556D7-E768-4107-A66E-EEEBE3968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034" y="365125"/>
            <a:ext cx="4788766" cy="478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6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5719"/>
    </mc:Choice>
    <mc:Fallback xmlns="">
      <p:transition advTm="25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786636D-24FC-41F0-80A4-82A05DE10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280CFF4-B046-424C-A098-676C1C8B9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098" name="Picture 2" descr="Resultado de imagen para fuerzas de contacto y a distancia">
            <a:extLst>
              <a:ext uri="{FF2B5EF4-FFF2-40B4-BE49-F238E27FC236}">
                <a16:creationId xmlns:a16="http://schemas.microsoft.com/office/drawing/2014/main" xmlns="" id="{49C5D1C0-5394-4193-A23B-29F1F9536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0"/>
            <a:ext cx="11820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5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3154"/>
    </mc:Choice>
    <mc:Fallback xmlns="">
      <p:transition advTm="23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DD736D7F-A428-494E-9A8D-766C498CB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33461"/>
            <a:ext cx="10776856" cy="68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02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7055"/>
    </mc:Choice>
    <mc:Fallback xmlns="">
      <p:transition advTm="47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C17BA59-C06B-4182-8881-F8928859C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Definición de fuerza: </a:t>
            </a:r>
            <a:endParaRPr lang="es-CL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C1C3C41-1296-449C-BD5F-34106F039B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sz="3200" dirty="0"/>
              <a:t>Es la acción de un cuerpo sobre otro </a:t>
            </a:r>
          </a:p>
          <a:p>
            <a:r>
              <a:rPr lang="es-MX" sz="3200" dirty="0"/>
              <a:t>Por lo tanto se caracterizan por: </a:t>
            </a:r>
          </a:p>
          <a:p>
            <a:pPr lvl="1"/>
            <a:r>
              <a:rPr lang="es-MX" sz="3200" dirty="0"/>
              <a:t>Necesitan 2 cuerpos como mínimo </a:t>
            </a:r>
          </a:p>
          <a:p>
            <a:pPr lvl="1"/>
            <a:r>
              <a:rPr lang="es-MX" sz="3200" dirty="0"/>
              <a:t>Se representan a través de un vector (flecha) </a:t>
            </a:r>
            <a:endParaRPr lang="es-CL" sz="32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F5DD67DA-CAD7-4361-BCFD-9780F0078458}"/>
              </a:ext>
            </a:extLst>
          </p:cNvPr>
          <p:cNvSpPr txBox="1"/>
          <p:nvPr/>
        </p:nvSpPr>
        <p:spPr>
          <a:xfrm>
            <a:off x="8645236" y="4426527"/>
            <a:ext cx="2306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Sentido </a:t>
            </a:r>
            <a:endParaRPr lang="es-CL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665495D3-0ED0-49C3-A99F-DEBF36CE15A1}"/>
              </a:ext>
            </a:extLst>
          </p:cNvPr>
          <p:cNvSpPr txBox="1"/>
          <p:nvPr/>
        </p:nvSpPr>
        <p:spPr>
          <a:xfrm>
            <a:off x="3927764" y="4098855"/>
            <a:ext cx="2306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Dirección  </a:t>
            </a:r>
            <a:endParaRPr lang="es-CL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AAF1C671-BFE1-41AD-B037-90A70A77E05D}"/>
              </a:ext>
            </a:extLst>
          </p:cNvPr>
          <p:cNvSpPr txBox="1"/>
          <p:nvPr/>
        </p:nvSpPr>
        <p:spPr>
          <a:xfrm>
            <a:off x="5278582" y="5992297"/>
            <a:ext cx="2306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Magnitud </a:t>
            </a:r>
            <a:endParaRPr lang="es-CL" dirty="0"/>
          </a:p>
        </p:txBody>
      </p:sp>
      <p:sp>
        <p:nvSpPr>
          <p:cNvPr id="12" name="Abrir llave 11">
            <a:extLst>
              <a:ext uri="{FF2B5EF4-FFF2-40B4-BE49-F238E27FC236}">
                <a16:creationId xmlns:a16="http://schemas.microsoft.com/office/drawing/2014/main" xmlns="" id="{EF5123DF-A898-41F2-9D8B-26530A57630D}"/>
              </a:ext>
            </a:extLst>
          </p:cNvPr>
          <p:cNvSpPr/>
          <p:nvPr/>
        </p:nvSpPr>
        <p:spPr>
          <a:xfrm rot="16200000">
            <a:off x="5789421" y="3302483"/>
            <a:ext cx="571597" cy="4294907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14" name="Conector: curvado 13">
            <a:extLst>
              <a:ext uri="{FF2B5EF4-FFF2-40B4-BE49-F238E27FC236}">
                <a16:creationId xmlns:a16="http://schemas.microsoft.com/office/drawing/2014/main" xmlns="" id="{6AE2AC2C-3CE4-4E7F-933D-0FA26892239F}"/>
              </a:ext>
            </a:extLst>
          </p:cNvPr>
          <p:cNvCxnSpPr>
            <a:cxnSpLocks/>
          </p:cNvCxnSpPr>
          <p:nvPr/>
        </p:nvCxnSpPr>
        <p:spPr>
          <a:xfrm flipV="1">
            <a:off x="8243454" y="4795859"/>
            <a:ext cx="471056" cy="150215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: curvado 18">
            <a:extLst>
              <a:ext uri="{FF2B5EF4-FFF2-40B4-BE49-F238E27FC236}">
                <a16:creationId xmlns:a16="http://schemas.microsoft.com/office/drawing/2014/main" xmlns="" id="{C3A6F048-5CAB-405E-8456-FBB466C06972}"/>
              </a:ext>
            </a:extLst>
          </p:cNvPr>
          <p:cNvCxnSpPr>
            <a:cxnSpLocks/>
          </p:cNvCxnSpPr>
          <p:nvPr/>
        </p:nvCxnSpPr>
        <p:spPr>
          <a:xfrm rot="16200000" flipV="1">
            <a:off x="5001503" y="4660274"/>
            <a:ext cx="401764" cy="1"/>
          </a:xfrm>
          <a:prstGeom prst="curvedConnector3">
            <a:avLst>
              <a:gd name="adj1" fmla="val 1378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: curvado 29">
            <a:extLst>
              <a:ext uri="{FF2B5EF4-FFF2-40B4-BE49-F238E27FC236}">
                <a16:creationId xmlns:a16="http://schemas.microsoft.com/office/drawing/2014/main" xmlns="" id="{D4590FC9-06C3-40B9-B4A7-F7D291AADF3F}"/>
              </a:ext>
            </a:extLst>
          </p:cNvPr>
          <p:cNvCxnSpPr/>
          <p:nvPr/>
        </p:nvCxnSpPr>
        <p:spPr>
          <a:xfrm rot="10800000">
            <a:off x="3243944" y="4468187"/>
            <a:ext cx="683821" cy="477886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adroTexto 30">
            <a:extLst>
              <a:ext uri="{FF2B5EF4-FFF2-40B4-BE49-F238E27FC236}">
                <a16:creationId xmlns:a16="http://schemas.microsoft.com/office/drawing/2014/main" xmlns="" id="{21D38471-60B4-4C88-85DE-F5AC7CB0CA19}"/>
              </a:ext>
            </a:extLst>
          </p:cNvPr>
          <p:cNvSpPr txBox="1"/>
          <p:nvPr/>
        </p:nvSpPr>
        <p:spPr>
          <a:xfrm>
            <a:off x="1420091" y="4145468"/>
            <a:ext cx="2306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Punto de aplicación   </a:t>
            </a:r>
            <a:endParaRPr lang="es-CL" dirty="0"/>
          </a:p>
        </p:txBody>
      </p:sp>
      <p:sp>
        <p:nvSpPr>
          <p:cNvPr id="32" name="Flecha: a la derecha 31">
            <a:extLst>
              <a:ext uri="{FF2B5EF4-FFF2-40B4-BE49-F238E27FC236}">
                <a16:creationId xmlns:a16="http://schemas.microsoft.com/office/drawing/2014/main" xmlns="" id="{962C8829-A1B0-4BDD-A935-8CA82D5737B1}"/>
              </a:ext>
            </a:extLst>
          </p:cNvPr>
          <p:cNvSpPr/>
          <p:nvPr/>
        </p:nvSpPr>
        <p:spPr>
          <a:xfrm>
            <a:off x="3948547" y="4722911"/>
            <a:ext cx="4294907" cy="44122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5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3012"/>
    </mc:Choice>
    <mc:Fallback xmlns="">
      <p:transition advTm="33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83F5236-80C5-484B-84E7-8181B7884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438" y="634181"/>
            <a:ext cx="9369830" cy="1286160"/>
          </a:xfrm>
        </p:spPr>
        <p:txBody>
          <a:bodyPr anchor="b">
            <a:normAutofit/>
          </a:bodyPr>
          <a:lstStyle/>
          <a:p>
            <a:pPr algn="ctr"/>
            <a:r>
              <a:rPr lang="es-MX" b="1" dirty="0"/>
              <a:t>Efecto de las fuerzas </a:t>
            </a:r>
            <a:endParaRPr lang="es-CL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A065629-01C7-497F-95F9-25F65982A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58" y="2115117"/>
            <a:ext cx="10676907" cy="3785419"/>
          </a:xfrm>
        </p:spPr>
        <p:txBody>
          <a:bodyPr>
            <a:normAutofit/>
          </a:bodyPr>
          <a:lstStyle/>
          <a:p>
            <a:r>
              <a:rPr lang="es-CL" sz="3600" dirty="0"/>
              <a:t>Fuerza es toda causa capaz de producir una </a:t>
            </a:r>
            <a:r>
              <a:rPr lang="es-CL" sz="3600" b="1" dirty="0"/>
              <a:t>deformación</a:t>
            </a:r>
            <a:r>
              <a:rPr lang="es-CL" sz="3600" dirty="0"/>
              <a:t> en un cuerpo o de modificar su estado de reposo o de </a:t>
            </a:r>
            <a:r>
              <a:rPr lang="es-CL" sz="3600" b="1" dirty="0"/>
              <a:t>movimiento</a:t>
            </a:r>
            <a:r>
              <a:rPr lang="es-CL" sz="3600" dirty="0"/>
              <a:t>. 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xmlns="" id="{A7F400EE-A8A5-48AF-B4D6-291B52C6F0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3ACA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Dinámica - Estudia Física!">
            <a:extLst>
              <a:ext uri="{FF2B5EF4-FFF2-40B4-BE49-F238E27FC236}">
                <a16:creationId xmlns:a16="http://schemas.microsoft.com/office/drawing/2014/main" xmlns="" id="{46BE895C-F441-4313-AF78-A305E8A41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31" y="3962400"/>
            <a:ext cx="2473398" cy="258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a Fuerza">
            <a:extLst>
              <a:ext uri="{FF2B5EF4-FFF2-40B4-BE49-F238E27FC236}">
                <a16:creationId xmlns:a16="http://schemas.microsoft.com/office/drawing/2014/main" xmlns="" id="{2A4140FF-75F3-4D5F-B225-58354CAC4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952" y="3869266"/>
            <a:ext cx="5084990" cy="276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5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00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870"/>
    </mc:Choice>
    <mc:Fallback xmlns="">
      <p:transition advTm="11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276A1F0-60EF-47DF-B8AC-5724263E4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dirty="0"/>
              <a:t>Clasificación de los materiales según su tipo de deformación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67416C03-585A-48E7-A9E9-9DF0397FD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9127"/>
            <a:ext cx="10515600" cy="3807836"/>
          </a:xfrm>
        </p:spPr>
        <p:txBody>
          <a:bodyPr>
            <a:normAutofit/>
          </a:bodyPr>
          <a:lstStyle/>
          <a:p>
            <a:r>
              <a:rPr lang="es-CL" sz="3200" b="1" dirty="0"/>
              <a:t>Rígidos:</a:t>
            </a:r>
            <a:r>
              <a:rPr lang="es-CL" sz="3200" dirty="0"/>
              <a:t> No modifican su forma cuando actúa sobre ellos una fuerza.</a:t>
            </a:r>
          </a:p>
          <a:p>
            <a:r>
              <a:rPr lang="es-CL" sz="3200" dirty="0"/>
              <a:t> </a:t>
            </a:r>
            <a:r>
              <a:rPr lang="es-CL" sz="3200" b="1" dirty="0"/>
              <a:t>Elásticos:</a:t>
            </a:r>
            <a:r>
              <a:rPr lang="es-CL" sz="3200" dirty="0"/>
              <a:t> Recuperan su forma original cuando deja de actuar la fuerza que los deforma.</a:t>
            </a:r>
          </a:p>
          <a:p>
            <a:r>
              <a:rPr lang="es-CL" sz="3200" dirty="0"/>
              <a:t> </a:t>
            </a:r>
            <a:r>
              <a:rPr lang="es-CL" sz="3200" b="1" dirty="0"/>
              <a:t>Plásticos: </a:t>
            </a:r>
            <a:r>
              <a:rPr lang="es-CL" sz="3200" dirty="0"/>
              <a:t> Tras cesar la fuerza que los deforma, no recuperan su forma primitiva y quedan deformados. </a:t>
            </a:r>
          </a:p>
        </p:txBody>
      </p:sp>
      <p:pic>
        <p:nvPicPr>
          <p:cNvPr id="5" name="4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44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6792"/>
    </mc:Choice>
    <mc:Fallback xmlns="">
      <p:transition advTm="36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ema 6 las fuerzas s">
            <a:extLst>
              <a:ext uri="{FF2B5EF4-FFF2-40B4-BE49-F238E27FC236}">
                <a16:creationId xmlns:a16="http://schemas.microsoft.com/office/drawing/2014/main" xmlns="" id="{715C1987-4A67-4286-A983-93AF90674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30" y="12763"/>
            <a:ext cx="10765970" cy="684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0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865"/>
    </mc:Choice>
    <mc:Fallback xmlns="">
      <p:transition advTm="22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31E95B0-115D-40AF-BFF0-4D24133BD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Efecto del movimiento </a:t>
            </a:r>
            <a:endParaRPr lang="es-CL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5A27AE5-C295-4EDC-9A7E-579AF6E7A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261" y="1738541"/>
            <a:ext cx="10515600" cy="4351338"/>
          </a:xfrm>
        </p:spPr>
        <p:txBody>
          <a:bodyPr/>
          <a:lstStyle/>
          <a:p>
            <a:r>
              <a:rPr lang="es-CL" dirty="0"/>
              <a:t>Decimos que un cuerpo está en movimiento cuando su posición cambia en el transcurso del tiempo; en caso contrario, decimos que está en reposo. </a:t>
            </a:r>
          </a:p>
          <a:p>
            <a:r>
              <a:rPr lang="es-CL" dirty="0"/>
              <a:t>Para describir la posición de un cuerpo necesitamos definir un sistema de referencia. </a:t>
            </a:r>
          </a:p>
          <a:p>
            <a:r>
              <a:rPr lang="es-CL" dirty="0"/>
              <a:t>Las fuerzas pueden provocar que un cuerpo: </a:t>
            </a:r>
          </a:p>
          <a:p>
            <a:pPr lvl="1"/>
            <a:r>
              <a:rPr lang="es-CL" dirty="0"/>
              <a:t>Se ponga en movimiento </a:t>
            </a:r>
          </a:p>
          <a:p>
            <a:pPr lvl="1"/>
            <a:r>
              <a:rPr lang="es-CL" dirty="0"/>
              <a:t>Se detenga </a:t>
            </a:r>
          </a:p>
          <a:p>
            <a:pPr lvl="1"/>
            <a:r>
              <a:rPr lang="es-CL" dirty="0"/>
              <a:t>Se acelere </a:t>
            </a:r>
          </a:p>
          <a:p>
            <a:pPr lvl="1"/>
            <a:r>
              <a:rPr lang="es-CL" dirty="0"/>
              <a:t>Cambie de dirección </a:t>
            </a:r>
          </a:p>
        </p:txBody>
      </p:sp>
      <p:pic>
        <p:nvPicPr>
          <p:cNvPr id="7170" name="Picture 2" descr="Sistema de referencias | M@RFISIK 20.20">
            <a:extLst>
              <a:ext uri="{FF2B5EF4-FFF2-40B4-BE49-F238E27FC236}">
                <a16:creationId xmlns:a16="http://schemas.microsoft.com/office/drawing/2014/main" xmlns="" id="{591B979A-5FDC-47AB-98E7-8DBB360AF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256" y="4344990"/>
            <a:ext cx="5834743" cy="241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l movimiento | Conjunto de Fichas">
            <a:extLst>
              <a:ext uri="{FF2B5EF4-FFF2-40B4-BE49-F238E27FC236}">
                <a16:creationId xmlns:a16="http://schemas.microsoft.com/office/drawing/2014/main" xmlns="" id="{4F3CB3EE-02A1-4D67-964E-17FA7DC99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738" y="4785859"/>
            <a:ext cx="4219575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82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9071"/>
    </mc:Choice>
    <mc:Fallback xmlns="">
      <p:transition advTm="59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05D518E-6677-4D01-875A-92CA20564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Tipos de fuerzas </a:t>
            </a:r>
            <a:endParaRPr lang="es-CL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6F31C6AC-2B96-4075-A306-F9787B45B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18564" cy="4351338"/>
          </a:xfrm>
        </p:spPr>
        <p:txBody>
          <a:bodyPr/>
          <a:lstStyle/>
          <a:p>
            <a:pPr algn="just"/>
            <a:r>
              <a:rPr lang="es-MX" dirty="0"/>
              <a:t>Las fuerzas pueden ser de dos tipos </a:t>
            </a:r>
          </a:p>
          <a:p>
            <a:pPr algn="just"/>
            <a:r>
              <a:rPr lang="es-MX" b="1" dirty="0"/>
              <a:t>Fuerzas de Contacto</a:t>
            </a:r>
            <a:r>
              <a:rPr lang="es-MX" dirty="0"/>
              <a:t>: son aquella que para producir su efecto debe tocar el cuerpo </a:t>
            </a:r>
          </a:p>
          <a:p>
            <a:pPr algn="just"/>
            <a:r>
              <a:rPr lang="es-MX" b="1" dirty="0"/>
              <a:t>Fuerzas a Distancia</a:t>
            </a:r>
            <a:r>
              <a:rPr lang="es-MX" dirty="0"/>
              <a:t>: son aquellas que para producir su efecto no necesita tocar el cuerpo, como por ejemplo la fuerza de gravedad o magnética </a:t>
            </a:r>
          </a:p>
          <a:p>
            <a:pPr algn="just"/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590C18A4-FC9E-4EE6-85F5-06222DD07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0836" y="172244"/>
            <a:ext cx="4219575" cy="38290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122" name="Picture 2" descr="Tipos de fuerzas :: Materia y Energía">
            <a:extLst>
              <a:ext uri="{FF2B5EF4-FFF2-40B4-BE49-F238E27FC236}">
                <a16:creationId xmlns:a16="http://schemas.microsoft.com/office/drawing/2014/main" xmlns="" id="{BEFB3C85-F0E8-43F5-A5F2-7840AC527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930" y="4133173"/>
            <a:ext cx="4232135" cy="248439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5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13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9450"/>
    </mc:Choice>
    <mc:Fallback xmlns="">
      <p:transition advTm="29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 smtClean="0"/>
              <a:t>Fuerza Normal </a:t>
            </a:r>
            <a:endParaRPr lang="es-CL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38200" y="1719618"/>
            <a:ext cx="10515600" cy="4457345"/>
          </a:xfrm>
        </p:spPr>
        <p:txBody>
          <a:bodyPr/>
          <a:lstStyle/>
          <a:p>
            <a:r>
              <a:rPr lang="es-CL" dirty="0"/>
              <a:t>La fuerza normal es una fuerza de contacto. Si dos superficies no están en contacto, no pueden ejercer fuerza normal una sobre la otra</a:t>
            </a:r>
            <a:r>
              <a:rPr lang="es-CL" dirty="0" smtClean="0"/>
              <a:t>.</a:t>
            </a:r>
          </a:p>
          <a:p>
            <a:r>
              <a:rPr lang="es-CL" dirty="0" smtClean="0"/>
              <a:t>Siempre es perpendicular al cuerpo </a:t>
            </a:r>
            <a:endParaRPr lang="es-CL" dirty="0"/>
          </a:p>
        </p:txBody>
      </p:sp>
      <p:pic>
        <p:nvPicPr>
          <p:cNvPr id="1026" name="Picture 2" descr="https://cdn.kastatic.org/ka-perseus-images/ec2a4350503a422da1cc201029b284a7f0eff20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581" y="3268567"/>
            <a:ext cx="423862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Fuerza normal - Wikipedia, la enciclopedia lib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5" name="AutoShape 6" descr="Fuerza normal - Wikipedia, la enciclopedia libr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1032" name="Picture 8" descr="Como se siente la fuerza normal? | Fisicacheve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255535"/>
            <a:ext cx="5610225" cy="34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6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2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1694"/>
    </mc:Choice>
    <mc:Fallback xmlns="">
      <p:transition advTm="31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311F327-1954-4DED-BDB9-D73F9E104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Fuerza de gravedad  </a:t>
            </a:r>
            <a:endParaRPr lang="es-CL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69CD501-4714-4762-B41A-8A39D27F6A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La fuerza de gravedad es un tipo de fuerza a distancia </a:t>
            </a:r>
          </a:p>
          <a:p>
            <a:r>
              <a:rPr lang="es-MX" dirty="0"/>
              <a:t>Es la fuerza con que la Tierra atrae a los cuerpos hacia su centro y tiene un valor de 9,8 m/s</a:t>
            </a:r>
            <a:r>
              <a:rPr lang="es-MX" baseline="30000" dirty="0"/>
              <a:t>2</a:t>
            </a:r>
            <a:r>
              <a:rPr lang="es-MX" dirty="0"/>
              <a:t> que se aproxima a 10 m/s</a:t>
            </a:r>
            <a:r>
              <a:rPr lang="es-MX" baseline="30000" dirty="0"/>
              <a:t>2</a:t>
            </a:r>
            <a:r>
              <a:rPr lang="es-MX" dirty="0"/>
              <a:t> .</a:t>
            </a:r>
          </a:p>
          <a:p>
            <a:r>
              <a:rPr lang="es-CL" dirty="0"/>
              <a:t>De la relación entre masa y fuerza de gravedad surge el concepto de PESO </a:t>
            </a:r>
          </a:p>
          <a:p>
            <a:r>
              <a:rPr lang="es-CL" sz="3200" b="1" dirty="0"/>
              <a:t>Peso = masa x gravedad </a:t>
            </a:r>
            <a:r>
              <a:rPr lang="es-CL" dirty="0"/>
              <a:t>esto implica </a:t>
            </a:r>
            <a:r>
              <a:rPr lang="es-CL" b="1" dirty="0">
                <a:solidFill>
                  <a:srgbClr val="FF0000"/>
                </a:solidFill>
              </a:rPr>
              <a:t>kg m/s</a:t>
            </a:r>
            <a:r>
              <a:rPr lang="es-CL" b="1" baseline="30000" dirty="0">
                <a:solidFill>
                  <a:srgbClr val="FF0000"/>
                </a:solidFill>
              </a:rPr>
              <a:t>2</a:t>
            </a:r>
            <a:r>
              <a:rPr lang="es-CL" b="1" dirty="0">
                <a:solidFill>
                  <a:srgbClr val="FF0000"/>
                </a:solidFill>
              </a:rPr>
              <a:t> </a:t>
            </a:r>
            <a:r>
              <a:rPr lang="es-CL" dirty="0"/>
              <a:t>da la unidad llamada Newton (N) en honor a Isaac Newton.</a:t>
            </a:r>
          </a:p>
          <a:p>
            <a:r>
              <a:rPr lang="es-CL" dirty="0"/>
              <a:t>El peso varía de un planeta a otro, ya que cada planeta tiene un valor de gravedad diferente. </a:t>
            </a:r>
          </a:p>
        </p:txBody>
      </p:sp>
      <p:pic>
        <p:nvPicPr>
          <p:cNvPr id="5" name="4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32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9458"/>
    </mc:Choice>
    <mc:Fallback xmlns="">
      <p:transition advTm="59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512</Words>
  <Application>Microsoft Office PowerPoint</Application>
  <PresentationFormat>Personalizado</PresentationFormat>
  <Paragraphs>74</Paragraphs>
  <Slides>14</Slides>
  <Notes>0</Notes>
  <HiddenSlides>0</HiddenSlides>
  <MMClips>14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5" baseType="lpstr">
      <vt:lpstr>Tema de Office</vt:lpstr>
      <vt:lpstr>Las fuerzas </vt:lpstr>
      <vt:lpstr>Definición de fuerza: </vt:lpstr>
      <vt:lpstr>Efecto de las fuerzas </vt:lpstr>
      <vt:lpstr>Clasificación de los materiales según su tipo de deformación</vt:lpstr>
      <vt:lpstr>Presentación de PowerPoint</vt:lpstr>
      <vt:lpstr>Efecto del movimiento </vt:lpstr>
      <vt:lpstr>Tipos de fuerzas </vt:lpstr>
      <vt:lpstr>Fuerza Normal </vt:lpstr>
      <vt:lpstr>Fuerza de gravedad  </vt:lpstr>
      <vt:lpstr>Por ejemplo </vt:lpstr>
      <vt:lpstr>Peso y masa no son lo mismo 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Las fuerzas</dc:title>
  <dc:creator>Patricia Olivares</dc:creator>
  <cp:lastModifiedBy>Patricia Olivares</cp:lastModifiedBy>
  <cp:revision>17</cp:revision>
  <dcterms:created xsi:type="dcterms:W3CDTF">2020-06-17T23:35:13Z</dcterms:created>
  <dcterms:modified xsi:type="dcterms:W3CDTF">2020-06-23T19:03:07Z</dcterms:modified>
</cp:coreProperties>
</file>