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1"/>
  </p:sldMasterIdLst>
  <p:sldIdLst>
    <p:sldId id="282" r:id="rId2"/>
    <p:sldId id="283" r:id="rId3"/>
    <p:sldId id="263" r:id="rId4"/>
    <p:sldId id="257" r:id="rId5"/>
    <p:sldId id="258" r:id="rId6"/>
    <p:sldId id="259" r:id="rId7"/>
    <p:sldId id="264" r:id="rId8"/>
    <p:sldId id="260" r:id="rId9"/>
    <p:sldId id="279" r:id="rId10"/>
    <p:sldId id="280" r:id="rId11"/>
    <p:sldId id="261" r:id="rId12"/>
    <p:sldId id="262" r:id="rId13"/>
    <p:sldId id="281" r:id="rId14"/>
    <p:sldId id="266" r:id="rId15"/>
    <p:sldId id="274" r:id="rId16"/>
    <p:sldId id="271" r:id="rId17"/>
    <p:sldId id="272" r:id="rId18"/>
    <p:sldId id="273" r:id="rId19"/>
    <p:sldId id="275" r:id="rId20"/>
    <p:sldId id="276" r:id="rId21"/>
    <p:sldId id="267" r:id="rId22"/>
    <p:sldId id="268" r:id="rId23"/>
    <p:sldId id="284" r:id="rId24"/>
    <p:sldId id="277" r:id="rId25"/>
    <p:sldId id="269"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184DA70-C731-4C70-880D-CCD4705E623C}" type="datetime1">
              <a:rPr lang="en-US" smtClean="0"/>
              <a:t>7/13/2020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3A98EE3D-8CD1-4C3F-BD1C-C98C9596463C}" type="slidenum">
              <a:rPr lang="en-US" smtClean="0"/>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3559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2A279-0833-481D-8C56-F67FD0AC6C50}" type="datetime1">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85370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7DA83-5663-4C9C-B9AA-0B40A3DAFF81}" type="datetime1">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83068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079439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149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7669AF7-7BEB-44E4-9852-375E34362B5B}" type="datetime1">
              <a:rPr lang="en-US" smtClean="0"/>
              <a:t>7/13/2020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3A98EE3D-8CD1-4C3F-BD1C-C98C9596463C}" type="slidenum">
              <a:rPr lang="en-US" smtClean="0"/>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43598038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0630467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0882989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1143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1349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2BEA474-078D-4E9B-9B14-09A87B19DC46}" type="datetime1">
              <a:rPr lang="en-US" smtClean="0"/>
              <a:t>7/13/2020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3A98EE3D-8CD1-4C3F-BD1C-C98C9596463C}" type="slidenum">
              <a:rPr lang="en-US" smtClean="0"/>
              <a:pPr/>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9684833"/>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4907D986-8816-4272-A432-0437A28A9828}" type="datetime1">
              <a:rPr lang="en-US" smtClean="0"/>
              <a:t>7/13/2020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pPr algn="l"/>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36258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62D6E202-B606-4609-B914-27C9371A1F6D}" type="datetime1">
              <a:rPr lang="en-US" smtClean="0"/>
              <a:t>7/13/2020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A98EE3D-8CD1-4C3F-BD1C-C98C9596463C}" type="slidenum">
              <a:rPr lang="en-US" smtClean="0"/>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5173025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A3F8FC-E567-404F-87AC-F5ACE0B0A67E}"/>
              </a:ext>
            </a:extLst>
          </p:cNvPr>
          <p:cNvSpPr>
            <a:spLocks noGrp="1"/>
          </p:cNvSpPr>
          <p:nvPr>
            <p:ph type="title"/>
          </p:nvPr>
        </p:nvSpPr>
        <p:spPr>
          <a:xfrm>
            <a:off x="677335" y="609600"/>
            <a:ext cx="8596668" cy="2819400"/>
          </a:xfrm>
        </p:spPr>
        <p:txBody>
          <a:bodyPr/>
          <a:lstStyle/>
          <a:p>
            <a:endParaRPr lang="es-ES" dirty="0"/>
          </a:p>
        </p:txBody>
      </p:sp>
      <p:sp>
        <p:nvSpPr>
          <p:cNvPr id="5" name="Text Placeholder 4">
            <a:extLst>
              <a:ext uri="{FF2B5EF4-FFF2-40B4-BE49-F238E27FC236}">
                <a16:creationId xmlns:a16="http://schemas.microsoft.com/office/drawing/2014/main" id="{6D0A2B71-99B1-46BF-8C90-0EB445DFE5E7}"/>
              </a:ext>
            </a:extLst>
          </p:cNvPr>
          <p:cNvSpPr>
            <a:spLocks noGrp="1"/>
          </p:cNvSpPr>
          <p:nvPr>
            <p:ph type="body" idx="1"/>
          </p:nvPr>
        </p:nvSpPr>
        <p:spPr/>
        <p:txBody>
          <a:bodyPr/>
          <a:lstStyle/>
          <a:p>
            <a:endParaRPr lang="es-ES" dirty="0"/>
          </a:p>
        </p:txBody>
      </p:sp>
      <p:pic>
        <p:nvPicPr>
          <p:cNvPr id="12290" name="Picture 2" descr="Fracciones para niños - Aprende las fracciones con pizza ...">
            <a:extLst>
              <a:ext uri="{FF2B5EF4-FFF2-40B4-BE49-F238E27FC236}">
                <a16:creationId xmlns:a16="http://schemas.microsoft.com/office/drawing/2014/main" id="{A037708D-58F8-4941-AB67-54185B3A9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983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A010C-0404-45DC-B6C3-7E066957E531}"/>
              </a:ext>
            </a:extLst>
          </p:cNvPr>
          <p:cNvSpPr>
            <a:spLocks noGrp="1"/>
          </p:cNvSpPr>
          <p:nvPr>
            <p:ph type="title"/>
          </p:nvPr>
        </p:nvSpPr>
        <p:spPr/>
        <p:txBody>
          <a:bodyPr/>
          <a:lstStyle/>
          <a:p>
            <a:r>
              <a:rPr lang="es-ES" dirty="0"/>
              <a:t>Observa el siguiente video</a:t>
            </a:r>
          </a:p>
        </p:txBody>
      </p:sp>
      <p:pic>
        <p:nvPicPr>
          <p:cNvPr id="4" name="CUÁL FRACCIÓN ES MAYOR  -   Comparando fracciones">
            <a:hlinkClick r:id="" action="ppaction://media"/>
            <a:extLst>
              <a:ext uri="{FF2B5EF4-FFF2-40B4-BE49-F238E27FC236}">
                <a16:creationId xmlns:a16="http://schemas.microsoft.com/office/drawing/2014/main" id="{85F9B102-9E1A-41C2-8822-4B2C24E6863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30363" y="1801813"/>
            <a:ext cx="7537450" cy="4240212"/>
          </a:xfrm>
        </p:spPr>
      </p:pic>
    </p:spTree>
    <p:extLst>
      <p:ext uri="{BB962C8B-B14F-4D97-AF65-F5344CB8AC3E}">
        <p14:creationId xmlns:p14="http://schemas.microsoft.com/office/powerpoint/2010/main" val="165556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F130E3-4DC0-4F4B-988B-06DD6538C213}"/>
              </a:ext>
            </a:extLst>
          </p:cNvPr>
          <p:cNvSpPr>
            <a:spLocks noGrp="1"/>
          </p:cNvSpPr>
          <p:nvPr>
            <p:ph type="title"/>
          </p:nvPr>
        </p:nvSpPr>
        <p:spPr>
          <a:xfrm>
            <a:off x="1097280" y="286604"/>
            <a:ext cx="10058400" cy="1038614"/>
          </a:xfrm>
        </p:spPr>
        <p:txBody>
          <a:bodyPr/>
          <a:lstStyle/>
          <a:p>
            <a:r>
              <a:rPr lang="es-ES" dirty="0"/>
              <a:t>Tipos de fracciones</a:t>
            </a:r>
          </a:p>
        </p:txBody>
      </p:sp>
      <p:sp>
        <p:nvSpPr>
          <p:cNvPr id="3" name="Content Placeholder 2">
            <a:extLst>
              <a:ext uri="{FF2B5EF4-FFF2-40B4-BE49-F238E27FC236}">
                <a16:creationId xmlns:a16="http://schemas.microsoft.com/office/drawing/2014/main" id="{85D8035B-AD98-40CF-9E1A-B31185928A71}"/>
              </a:ext>
            </a:extLst>
          </p:cNvPr>
          <p:cNvSpPr>
            <a:spLocks noGrp="1"/>
          </p:cNvSpPr>
          <p:nvPr>
            <p:ph idx="1"/>
          </p:nvPr>
        </p:nvSpPr>
        <p:spPr/>
        <p:txBody>
          <a:bodyPr/>
          <a:lstStyle/>
          <a:p>
            <a:endParaRPr lang="es-ES" dirty="0"/>
          </a:p>
          <a:p>
            <a:endParaRPr lang="es-ES" dirty="0"/>
          </a:p>
          <a:p>
            <a:endParaRPr lang="es-ES" dirty="0"/>
          </a:p>
          <a:p>
            <a:pPr lvl="1"/>
            <a:endParaRPr lang="es-ES" dirty="0"/>
          </a:p>
        </p:txBody>
      </p:sp>
      <p:pic>
        <p:nvPicPr>
          <p:cNvPr id="4102" name="Picture 6" descr="Fracción propia e impropia | Fracciones impropias, Fracciones ...">
            <a:extLst>
              <a:ext uri="{FF2B5EF4-FFF2-40B4-BE49-F238E27FC236}">
                <a16:creationId xmlns:a16="http://schemas.microsoft.com/office/drawing/2014/main" id="{5B9E0792-49F6-4814-953F-5A316D013D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7" y="1537252"/>
            <a:ext cx="11993217" cy="477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797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2C632-8548-4E18-8D15-57163E963186}"/>
              </a:ext>
            </a:extLst>
          </p:cNvPr>
          <p:cNvSpPr>
            <a:spLocks noGrp="1"/>
          </p:cNvSpPr>
          <p:nvPr>
            <p:ph type="title"/>
          </p:nvPr>
        </p:nvSpPr>
        <p:spPr/>
        <p:txBody>
          <a:bodyPr/>
          <a:lstStyle/>
          <a:p>
            <a:r>
              <a:rPr lang="es-ES" dirty="0"/>
              <a:t>Observa el siguiente video</a:t>
            </a:r>
          </a:p>
        </p:txBody>
      </p:sp>
      <p:pic>
        <p:nvPicPr>
          <p:cNvPr id="4" name="tipos de fracciones">
            <a:hlinkClick r:id="" action="ppaction://media"/>
            <a:extLst>
              <a:ext uri="{FF2B5EF4-FFF2-40B4-BE49-F238E27FC236}">
                <a16:creationId xmlns:a16="http://schemas.microsoft.com/office/drawing/2014/main" id="{4C36CA0E-2552-4C06-BCFD-6101BFD71F2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46425" y="2286000"/>
            <a:ext cx="6388100" cy="3594100"/>
          </a:xfrm>
        </p:spPr>
      </p:pic>
    </p:spTree>
    <p:extLst>
      <p:ext uri="{BB962C8B-B14F-4D97-AF65-F5344CB8AC3E}">
        <p14:creationId xmlns:p14="http://schemas.microsoft.com/office/powerpoint/2010/main" val="159511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ipos de Fracciones | Sutori">
            <a:extLst>
              <a:ext uri="{FF2B5EF4-FFF2-40B4-BE49-F238E27FC236}">
                <a16:creationId xmlns:a16="http://schemas.microsoft.com/office/drawing/2014/main" id="{C8211873-8FFF-4BA1-A07D-714CFD1D5D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534" y="0"/>
            <a:ext cx="12287534" cy="670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268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A1D5B-4D3D-4C6C-B212-2F6309AC2BFA}"/>
              </a:ext>
            </a:extLst>
          </p:cNvPr>
          <p:cNvSpPr>
            <a:spLocks noGrp="1"/>
          </p:cNvSpPr>
          <p:nvPr>
            <p:ph type="title"/>
          </p:nvPr>
        </p:nvSpPr>
        <p:spPr/>
        <p:txBody>
          <a:bodyPr/>
          <a:lstStyle/>
          <a:p>
            <a:r>
              <a:rPr lang="es-ES" dirty="0"/>
              <a:t>Fracciones equivalentes</a:t>
            </a:r>
          </a:p>
        </p:txBody>
      </p:sp>
      <p:pic>
        <p:nvPicPr>
          <p:cNvPr id="4" name="FRACCIONES EQUIVALENTES Super facil">
            <a:hlinkClick r:id="" action="ppaction://media"/>
            <a:extLst>
              <a:ext uri="{FF2B5EF4-FFF2-40B4-BE49-F238E27FC236}">
                <a16:creationId xmlns:a16="http://schemas.microsoft.com/office/drawing/2014/main" id="{1F86670B-EFFE-4EB1-8E17-4FB1D6B7C7B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46425" y="2286000"/>
            <a:ext cx="6388100" cy="3594100"/>
          </a:xfrm>
        </p:spPr>
      </p:pic>
    </p:spTree>
    <p:extLst>
      <p:ext uri="{BB962C8B-B14F-4D97-AF65-F5344CB8AC3E}">
        <p14:creationId xmlns:p14="http://schemas.microsoft.com/office/powerpoint/2010/main" val="224287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75498-7E9F-4B74-B410-E35D4C6C20B9}"/>
              </a:ext>
            </a:extLst>
          </p:cNvPr>
          <p:cNvSpPr>
            <a:spLocks noGrp="1"/>
          </p:cNvSpPr>
          <p:nvPr>
            <p:ph type="title"/>
          </p:nvPr>
        </p:nvSpPr>
        <p:spPr>
          <a:xfrm>
            <a:off x="1119116" y="609600"/>
            <a:ext cx="8154886" cy="755374"/>
          </a:xfrm>
        </p:spPr>
        <p:txBody>
          <a:bodyPr>
            <a:normAutofit fontScale="90000"/>
          </a:bodyPr>
          <a:lstStyle/>
          <a:p>
            <a:r>
              <a:rPr lang="es-ES" dirty="0"/>
              <a:t>Fracciones equivalentes </a:t>
            </a:r>
          </a:p>
        </p:txBody>
      </p:sp>
      <p:sp>
        <p:nvSpPr>
          <p:cNvPr id="4" name="Content Placeholder 3">
            <a:extLst>
              <a:ext uri="{FF2B5EF4-FFF2-40B4-BE49-F238E27FC236}">
                <a16:creationId xmlns:a16="http://schemas.microsoft.com/office/drawing/2014/main" id="{323819FA-9F9A-4CBC-9F38-60399ADDBE14}"/>
              </a:ext>
            </a:extLst>
          </p:cNvPr>
          <p:cNvSpPr>
            <a:spLocks noGrp="1"/>
          </p:cNvSpPr>
          <p:nvPr>
            <p:ph idx="1"/>
          </p:nvPr>
        </p:nvSpPr>
        <p:spPr>
          <a:xfrm>
            <a:off x="677334" y="1643271"/>
            <a:ext cx="11024336" cy="5214730"/>
          </a:xfrm>
        </p:spPr>
        <p:txBody>
          <a:bodyPr>
            <a:normAutofit/>
          </a:bodyPr>
          <a:lstStyle/>
          <a:p>
            <a:r>
              <a:rPr lang="es-ES" dirty="0"/>
              <a:t>Fíjate en las siguientes imágenes</a:t>
            </a:r>
          </a:p>
          <a:p>
            <a:endParaRPr lang="es-ES" dirty="0"/>
          </a:p>
          <a:p>
            <a:endParaRPr lang="es-ES" dirty="0"/>
          </a:p>
          <a:p>
            <a:endParaRPr lang="es-ES" dirty="0"/>
          </a:p>
          <a:p>
            <a:endParaRPr lang="es-ES" dirty="0"/>
          </a:p>
          <a:p>
            <a:r>
              <a:rPr lang="es-ES" dirty="0"/>
              <a:t>La primera figura está dividida en dos partes y hemos coloreado una de ellas. Por lo tanto, su fracción será 1/2.</a:t>
            </a:r>
          </a:p>
          <a:p>
            <a:r>
              <a:rPr lang="es-ES" dirty="0"/>
              <a:t>La segunda figura la hemos dividido en 4 partes y hemos coloreado dos. Por lo tanto su fracción será 2/4.</a:t>
            </a:r>
          </a:p>
          <a:p>
            <a:r>
              <a:rPr lang="es-ES" dirty="0"/>
              <a:t>Y la tercera figura la hemos dividido en 6 partes y hemos coloreado 3, por lo que su fracción será 3/6.</a:t>
            </a:r>
          </a:p>
          <a:p>
            <a:r>
              <a:rPr lang="es-ES" dirty="0"/>
              <a:t>Si te fijas la parte coloreada en todas las figuras es la misma aunque las fracciones son diferentes.</a:t>
            </a:r>
          </a:p>
          <a:p>
            <a:r>
              <a:rPr lang="es-ES" dirty="0"/>
              <a:t>Es decir, las tres fracciones dan el mismo resultado, son equivalentes.</a:t>
            </a:r>
          </a:p>
          <a:p>
            <a:endParaRPr lang="es-ES" dirty="0"/>
          </a:p>
          <a:p>
            <a:endParaRPr lang="es-ES" dirty="0"/>
          </a:p>
        </p:txBody>
      </p:sp>
      <p:pic>
        <p:nvPicPr>
          <p:cNvPr id="6" name="Picture 2" descr="Fracciones equivalentes">
            <a:extLst>
              <a:ext uri="{FF2B5EF4-FFF2-40B4-BE49-F238E27FC236}">
                <a16:creationId xmlns:a16="http://schemas.microsoft.com/office/drawing/2014/main" id="{C63E7BA6-F205-4AC8-8B6B-41C6D7E5E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941" y="2245929"/>
            <a:ext cx="6552061" cy="1183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096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BD7938-1CEB-447D-8E07-EE2B18417525}"/>
              </a:ext>
            </a:extLst>
          </p:cNvPr>
          <p:cNvSpPr>
            <a:spLocks noGrp="1"/>
          </p:cNvSpPr>
          <p:nvPr>
            <p:ph type="title"/>
          </p:nvPr>
        </p:nvSpPr>
        <p:spPr>
          <a:xfrm>
            <a:off x="1115833" y="286603"/>
            <a:ext cx="10039847" cy="1450757"/>
          </a:xfrm>
        </p:spPr>
        <p:txBody>
          <a:bodyPr>
            <a:normAutofit/>
          </a:bodyPr>
          <a:lstStyle/>
          <a:p>
            <a:r>
              <a:rPr lang="es-ES" sz="3200" dirty="0"/>
              <a:t>Ya sabemos que las fracciones equivalentes son aquellas fracciones que representan la misma cantidad.</a:t>
            </a:r>
          </a:p>
        </p:txBody>
      </p:sp>
      <p:sp>
        <p:nvSpPr>
          <p:cNvPr id="5" name="Text Placeholder 4">
            <a:extLst>
              <a:ext uri="{FF2B5EF4-FFF2-40B4-BE49-F238E27FC236}">
                <a16:creationId xmlns:a16="http://schemas.microsoft.com/office/drawing/2014/main" id="{97DE47F4-016D-4B84-88FB-11EE594B1739}"/>
              </a:ext>
            </a:extLst>
          </p:cNvPr>
          <p:cNvSpPr>
            <a:spLocks noGrp="1"/>
          </p:cNvSpPr>
          <p:nvPr>
            <p:ph idx="1"/>
          </p:nvPr>
        </p:nvSpPr>
        <p:spPr>
          <a:xfrm>
            <a:off x="1115833" y="1895060"/>
            <a:ext cx="10771367" cy="4452731"/>
          </a:xfrm>
        </p:spPr>
        <p:txBody>
          <a:bodyPr>
            <a:normAutofit/>
          </a:bodyPr>
          <a:lstStyle/>
          <a:p>
            <a:r>
              <a:rPr lang="es-ES" b="1" dirty="0"/>
              <a:t>¿Cómo sabemos si dos fracciones son equivalentes?</a:t>
            </a:r>
          </a:p>
          <a:p>
            <a:r>
              <a:rPr lang="es-ES" b="1" dirty="0"/>
              <a:t>Lo son si los productos del numerador de una y el denominador de la otra son iguales</a:t>
            </a:r>
            <a:r>
              <a:rPr lang="es-ES" dirty="0"/>
              <a:t>, es decir, productos cruzados.</a:t>
            </a:r>
          </a:p>
          <a:p>
            <a:r>
              <a:rPr lang="es-ES" dirty="0"/>
              <a:t>Ejemplo: Comprobemos si 2/5 y 4/10 son equivalentes.</a:t>
            </a:r>
          </a:p>
          <a:p>
            <a:endParaRPr lang="es-ES" dirty="0"/>
          </a:p>
          <a:p>
            <a:endParaRPr lang="es-ES" dirty="0"/>
          </a:p>
          <a:p>
            <a:endParaRPr lang="es-ES" dirty="0"/>
          </a:p>
          <a:p>
            <a:r>
              <a:rPr lang="es-ES" dirty="0"/>
              <a:t>Para ello multiplicamos el numerados de una de las fracciones por el denominador de la otra.</a:t>
            </a:r>
          </a:p>
          <a:p>
            <a:r>
              <a:rPr lang="es-ES" dirty="0"/>
              <a:t>2 x 10 = 20                     5 x 4 = 20</a:t>
            </a:r>
          </a:p>
          <a:p>
            <a:r>
              <a:rPr lang="es-ES" dirty="0"/>
              <a:t>Como el resultado es el mismo, podemos decir que 2/5 y 4/10 </a:t>
            </a:r>
            <a:r>
              <a:rPr lang="es-ES" dirty="0">
                <a:solidFill>
                  <a:srgbClr val="FF0000"/>
                </a:solidFill>
              </a:rPr>
              <a:t>sí son fracciones equivalentes.</a:t>
            </a:r>
          </a:p>
          <a:p>
            <a:endParaRPr lang="es-ES" dirty="0"/>
          </a:p>
        </p:txBody>
      </p:sp>
      <p:pic>
        <p:nvPicPr>
          <p:cNvPr id="9" name="Picture 8">
            <a:extLst>
              <a:ext uri="{FF2B5EF4-FFF2-40B4-BE49-F238E27FC236}">
                <a16:creationId xmlns:a16="http://schemas.microsoft.com/office/drawing/2014/main" id="{8FFE353C-6586-445E-ACCB-FBA846DAE9E6}"/>
              </a:ext>
            </a:extLst>
          </p:cNvPr>
          <p:cNvPicPr>
            <a:picLocks noChangeAspect="1"/>
          </p:cNvPicPr>
          <p:nvPr/>
        </p:nvPicPr>
        <p:blipFill>
          <a:blip r:embed="rId2"/>
          <a:stretch>
            <a:fillRect/>
          </a:stretch>
        </p:blipFill>
        <p:spPr>
          <a:xfrm>
            <a:off x="2215606" y="3624063"/>
            <a:ext cx="6270929" cy="994724"/>
          </a:xfrm>
          <a:prstGeom prst="rect">
            <a:avLst/>
          </a:prstGeom>
        </p:spPr>
      </p:pic>
    </p:spTree>
    <p:extLst>
      <p:ext uri="{BB962C8B-B14F-4D97-AF65-F5344CB8AC3E}">
        <p14:creationId xmlns:p14="http://schemas.microsoft.com/office/powerpoint/2010/main" val="1877450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7E8B5-9742-400E-9919-5786CC18DD45}"/>
              </a:ext>
            </a:extLst>
          </p:cNvPr>
          <p:cNvSpPr>
            <a:spLocks noGrp="1"/>
          </p:cNvSpPr>
          <p:nvPr>
            <p:ph type="title"/>
          </p:nvPr>
        </p:nvSpPr>
        <p:spPr>
          <a:xfrm>
            <a:off x="1097280" y="286603"/>
            <a:ext cx="10058400" cy="1105469"/>
          </a:xfrm>
        </p:spPr>
        <p:txBody>
          <a:bodyPr>
            <a:normAutofit fontScale="90000"/>
          </a:bodyPr>
          <a:lstStyle/>
          <a:p>
            <a:r>
              <a:rPr lang="es-ES" b="1" dirty="0"/>
              <a:t>¿Cómo podemos calcular fracciones equivalentes?</a:t>
            </a:r>
            <a:br>
              <a:rPr lang="es-ES" b="1" dirty="0"/>
            </a:br>
            <a:endParaRPr lang="es-ES" dirty="0"/>
          </a:p>
        </p:txBody>
      </p:sp>
      <p:sp>
        <p:nvSpPr>
          <p:cNvPr id="3" name="Content Placeholder 2">
            <a:extLst>
              <a:ext uri="{FF2B5EF4-FFF2-40B4-BE49-F238E27FC236}">
                <a16:creationId xmlns:a16="http://schemas.microsoft.com/office/drawing/2014/main" id="{AF165930-4EA1-48FD-BC49-7E512FF4F294}"/>
              </a:ext>
            </a:extLst>
          </p:cNvPr>
          <p:cNvSpPr>
            <a:spLocks noGrp="1"/>
          </p:cNvSpPr>
          <p:nvPr>
            <p:ph idx="1"/>
          </p:nvPr>
        </p:nvSpPr>
        <p:spPr>
          <a:xfrm>
            <a:off x="900752" y="1610436"/>
            <a:ext cx="10945506" cy="5131558"/>
          </a:xfrm>
        </p:spPr>
        <p:txBody>
          <a:bodyPr>
            <a:normAutofit fontScale="92500" lnSpcReduction="20000"/>
          </a:bodyPr>
          <a:lstStyle/>
          <a:p>
            <a:r>
              <a:rPr lang="es-ES" b="1" u="sng" dirty="0">
                <a:solidFill>
                  <a:srgbClr val="FF0000"/>
                </a:solidFill>
              </a:rPr>
              <a:t>Por amplificación</a:t>
            </a:r>
          </a:p>
          <a:p>
            <a:r>
              <a:rPr lang="es-ES" b="1" dirty="0"/>
              <a:t>Multiplicando numerador y denominador por el mismo número.</a:t>
            </a:r>
            <a:endParaRPr lang="es-ES" dirty="0"/>
          </a:p>
          <a:p>
            <a:r>
              <a:rPr lang="es-ES" dirty="0"/>
              <a:t>Por ejemplo, partiendo de la fracción 1/3 y multiplicando el numerador y el denominador por el mismo número, podemos obtener diferentes fracciones equivalentes.</a:t>
            </a:r>
          </a:p>
          <a:p>
            <a:endParaRPr lang="es-ES" dirty="0"/>
          </a:p>
          <a:p>
            <a:endParaRPr lang="es-ES" dirty="0"/>
          </a:p>
          <a:p>
            <a:endParaRPr lang="es-ES" dirty="0"/>
          </a:p>
          <a:p>
            <a:endParaRPr lang="es-ES" dirty="0"/>
          </a:p>
          <a:p>
            <a:r>
              <a:rPr lang="es-ES" dirty="0"/>
              <a:t>Si multiplicamos por 2:           1 x 2 = 2          3 x 2 = 6</a:t>
            </a:r>
          </a:p>
          <a:p>
            <a:r>
              <a:rPr lang="es-ES" dirty="0"/>
              <a:t>por lo tanto la fracción 2/6 es equivalente a la fracción 1/3</a:t>
            </a:r>
          </a:p>
          <a:p>
            <a:r>
              <a:rPr lang="es-ES" dirty="0"/>
              <a:t>Si volvemos a multiplicar por 2:          2 x 2 = 4          6 x 2 = 12</a:t>
            </a:r>
          </a:p>
          <a:p>
            <a:r>
              <a:rPr lang="es-ES" dirty="0"/>
              <a:t>por lo tanto la fracción 4/12 es equivalente a 1/3 y a 2/6</a:t>
            </a:r>
          </a:p>
          <a:p>
            <a:r>
              <a:rPr lang="es-ES" dirty="0"/>
              <a:t>Si ahora multiplicamos por 3:           4 x 3 = 12          12 x 3 = 36</a:t>
            </a:r>
          </a:p>
          <a:p>
            <a:r>
              <a:rPr lang="es-ES" dirty="0"/>
              <a:t>por lo tanto 12/36 es una fracción equivalente a 1/3, a 2/6, y a 4/12</a:t>
            </a:r>
          </a:p>
          <a:p>
            <a:endParaRPr lang="es-ES" dirty="0"/>
          </a:p>
        </p:txBody>
      </p:sp>
      <p:pic>
        <p:nvPicPr>
          <p:cNvPr id="5" name="Picture 4">
            <a:extLst>
              <a:ext uri="{FF2B5EF4-FFF2-40B4-BE49-F238E27FC236}">
                <a16:creationId xmlns:a16="http://schemas.microsoft.com/office/drawing/2014/main" id="{690EE9B4-3E0D-4425-9C9B-92D46DF61FA2}"/>
              </a:ext>
            </a:extLst>
          </p:cNvPr>
          <p:cNvPicPr>
            <a:picLocks noChangeAspect="1"/>
          </p:cNvPicPr>
          <p:nvPr/>
        </p:nvPicPr>
        <p:blipFill>
          <a:blip r:embed="rId2"/>
          <a:stretch>
            <a:fillRect/>
          </a:stretch>
        </p:blipFill>
        <p:spPr>
          <a:xfrm>
            <a:off x="2822714" y="3032056"/>
            <a:ext cx="6203838" cy="793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1658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964A-B37D-4793-8691-E853F2950CE9}"/>
              </a:ext>
            </a:extLst>
          </p:cNvPr>
          <p:cNvSpPr>
            <a:spLocks noGrp="1"/>
          </p:cNvSpPr>
          <p:nvPr>
            <p:ph type="title"/>
          </p:nvPr>
        </p:nvSpPr>
        <p:spPr>
          <a:xfrm>
            <a:off x="1023582" y="351184"/>
            <a:ext cx="10267270" cy="1398104"/>
          </a:xfrm>
        </p:spPr>
        <p:txBody>
          <a:bodyPr>
            <a:normAutofit fontScale="90000"/>
          </a:bodyPr>
          <a:lstStyle/>
          <a:p>
            <a:r>
              <a:rPr lang="es-ES" b="1" dirty="0"/>
              <a:t>¿Cómo podemos calcular fracciones equivalentes?</a:t>
            </a:r>
            <a:endParaRPr lang="es-ES" dirty="0"/>
          </a:p>
        </p:txBody>
      </p:sp>
      <p:sp>
        <p:nvSpPr>
          <p:cNvPr id="3" name="Content Placeholder 2">
            <a:extLst>
              <a:ext uri="{FF2B5EF4-FFF2-40B4-BE49-F238E27FC236}">
                <a16:creationId xmlns:a16="http://schemas.microsoft.com/office/drawing/2014/main" id="{3B7AFA7C-2A60-4D9B-BFBA-3B94CC04E011}"/>
              </a:ext>
            </a:extLst>
          </p:cNvPr>
          <p:cNvSpPr>
            <a:spLocks noGrp="1"/>
          </p:cNvSpPr>
          <p:nvPr>
            <p:ph idx="1"/>
          </p:nvPr>
        </p:nvSpPr>
        <p:spPr>
          <a:xfrm>
            <a:off x="901148" y="1992573"/>
            <a:ext cx="10959547" cy="4514244"/>
          </a:xfrm>
        </p:spPr>
        <p:txBody>
          <a:bodyPr>
            <a:normAutofit fontScale="25000" lnSpcReduction="20000"/>
          </a:bodyPr>
          <a:lstStyle/>
          <a:p>
            <a:r>
              <a:rPr lang="es-ES" sz="7200" b="1" u="sng" dirty="0">
                <a:solidFill>
                  <a:srgbClr val="FF0000"/>
                </a:solidFill>
              </a:rPr>
              <a:t>Por simplificación</a:t>
            </a:r>
          </a:p>
          <a:p>
            <a:r>
              <a:rPr lang="es-ES" sz="7200" b="1" dirty="0"/>
              <a:t>Dividiendo numerador y denominador por un divisor común de ambos.</a:t>
            </a:r>
          </a:p>
          <a:p>
            <a:endParaRPr lang="es-ES" sz="3000" b="1" dirty="0"/>
          </a:p>
          <a:p>
            <a:endParaRPr lang="es-ES" sz="3000" b="1" dirty="0"/>
          </a:p>
          <a:p>
            <a:endParaRPr lang="es-ES" sz="3000" b="1" dirty="0"/>
          </a:p>
          <a:p>
            <a:endParaRPr lang="es-ES" sz="3000" b="1" dirty="0"/>
          </a:p>
          <a:p>
            <a:endParaRPr lang="es-ES" sz="3000" b="1" dirty="0"/>
          </a:p>
          <a:p>
            <a:pPr marL="0" indent="0">
              <a:buNone/>
            </a:pPr>
            <a:endParaRPr lang="es-ES" sz="3000" b="1" dirty="0"/>
          </a:p>
          <a:p>
            <a:endParaRPr lang="es-ES" sz="3000" b="1" dirty="0"/>
          </a:p>
          <a:p>
            <a:r>
              <a:rPr lang="es-ES" sz="7200" dirty="0"/>
              <a:t>Por ejemplo, 12/30 podemos dividir el numerador y el denominador entre 2, ya que tanto el numerador como el denominador son pares.</a:t>
            </a:r>
          </a:p>
          <a:p>
            <a:r>
              <a:rPr lang="es-ES" sz="7200" dirty="0"/>
              <a:t>12 : 2 = 6          30 : 2 = 15</a:t>
            </a:r>
          </a:p>
          <a:p>
            <a:r>
              <a:rPr lang="es-ES" sz="7200" dirty="0"/>
              <a:t>por lo tanto 6/15 es una fracción equivalente a 12/30</a:t>
            </a:r>
          </a:p>
          <a:p>
            <a:r>
              <a:rPr lang="es-ES" sz="7200" dirty="0"/>
              <a:t>Ahora podemos dividirlos entre 3.</a:t>
            </a:r>
          </a:p>
          <a:p>
            <a:r>
              <a:rPr lang="es-ES" sz="7200" dirty="0"/>
              <a:t>6 : 3 = 2          15 : 3 = 5</a:t>
            </a:r>
          </a:p>
          <a:p>
            <a:r>
              <a:rPr lang="es-ES" sz="7200" dirty="0"/>
              <a:t>por tanto las fracciones 2/5,  6/15  y 12/30 son equivalentes.</a:t>
            </a:r>
          </a:p>
          <a:p>
            <a:endParaRPr lang="es-ES" b="1" dirty="0"/>
          </a:p>
          <a:p>
            <a:pPr marL="0" indent="0">
              <a:buNone/>
            </a:pPr>
            <a:endParaRPr lang="es-ES" dirty="0"/>
          </a:p>
          <a:p>
            <a:pPr marL="0" indent="0">
              <a:buNone/>
            </a:pPr>
            <a:br>
              <a:rPr lang="es-ES" dirty="0"/>
            </a:br>
            <a:endParaRPr lang="es-ES" dirty="0"/>
          </a:p>
        </p:txBody>
      </p:sp>
      <p:pic>
        <p:nvPicPr>
          <p:cNvPr id="3074" name="Picture 2" descr="Fracciones equivalentes simplificación">
            <a:extLst>
              <a:ext uri="{FF2B5EF4-FFF2-40B4-BE49-F238E27FC236}">
                <a16:creationId xmlns:a16="http://schemas.microsoft.com/office/drawing/2014/main" id="{2E456F1F-F553-4348-884F-CAE4B7CE6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783" y="2876315"/>
            <a:ext cx="5539408" cy="880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564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D09B4-1A5F-4180-A858-C2F5945F07E8}"/>
              </a:ext>
            </a:extLst>
          </p:cNvPr>
          <p:cNvSpPr>
            <a:spLocks noGrp="1"/>
          </p:cNvSpPr>
          <p:nvPr>
            <p:ph type="title"/>
          </p:nvPr>
        </p:nvSpPr>
        <p:spPr/>
        <p:txBody>
          <a:bodyPr/>
          <a:lstStyle/>
          <a:p>
            <a:r>
              <a:rPr lang="es-ES" dirty="0"/>
              <a:t>Simplificar fracciones</a:t>
            </a:r>
          </a:p>
        </p:txBody>
      </p:sp>
      <p:pic>
        <p:nvPicPr>
          <p:cNvPr id="4" name="SIMPLIFICAR FRACCIONES super fácil _ para principiantes">
            <a:hlinkClick r:id="" action="ppaction://media"/>
            <a:extLst>
              <a:ext uri="{FF2B5EF4-FFF2-40B4-BE49-F238E27FC236}">
                <a16:creationId xmlns:a16="http://schemas.microsoft.com/office/drawing/2014/main" id="{F8F30CB9-E585-4600-B37B-0D1F5228C1D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46425" y="2286000"/>
            <a:ext cx="6388100" cy="3594100"/>
          </a:xfrm>
        </p:spPr>
      </p:pic>
    </p:spTree>
    <p:extLst>
      <p:ext uri="{BB962C8B-B14F-4D97-AF65-F5344CB8AC3E}">
        <p14:creationId xmlns:p14="http://schemas.microsoft.com/office/powerpoint/2010/main" val="51451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7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7FAF2-AF02-4694-9DCA-D88122E1D44B}"/>
              </a:ext>
            </a:extLst>
          </p:cNvPr>
          <p:cNvSpPr>
            <a:spLocks noGrp="1"/>
          </p:cNvSpPr>
          <p:nvPr>
            <p:ph type="title"/>
          </p:nvPr>
        </p:nvSpPr>
        <p:spPr>
          <a:xfrm>
            <a:off x="955343" y="609600"/>
            <a:ext cx="8318660" cy="3403600"/>
          </a:xfrm>
        </p:spPr>
        <p:txBody>
          <a:bodyPr/>
          <a:lstStyle/>
          <a:p>
            <a:r>
              <a:rPr lang="es-ES" dirty="0"/>
              <a:t>Fracciones</a:t>
            </a:r>
          </a:p>
        </p:txBody>
      </p:sp>
      <p:sp>
        <p:nvSpPr>
          <p:cNvPr id="3" name="Text Placeholder 2">
            <a:extLst>
              <a:ext uri="{FF2B5EF4-FFF2-40B4-BE49-F238E27FC236}">
                <a16:creationId xmlns:a16="http://schemas.microsoft.com/office/drawing/2014/main" id="{1411A9EC-4F85-458F-852F-8BDEF98041E5}"/>
              </a:ext>
            </a:extLst>
          </p:cNvPr>
          <p:cNvSpPr>
            <a:spLocks noGrp="1"/>
          </p:cNvSpPr>
          <p:nvPr>
            <p:ph type="body" idx="1"/>
          </p:nvPr>
        </p:nvSpPr>
        <p:spPr>
          <a:xfrm>
            <a:off x="1255593" y="4013200"/>
            <a:ext cx="8652681" cy="2028162"/>
          </a:xfrm>
        </p:spPr>
        <p:txBody>
          <a:bodyPr>
            <a:normAutofit/>
          </a:bodyPr>
          <a:lstStyle/>
          <a:p>
            <a:r>
              <a:rPr lang="es-ES" dirty="0"/>
              <a:t>OA 07</a:t>
            </a:r>
          </a:p>
          <a:p>
            <a:r>
              <a:rPr lang="es-ES" dirty="0"/>
              <a:t>Demostrar que comprenden las fracciones propias: representándolas de manera concreta, pictórica y simbólica; creando grupos de fracciones equivalentes -simplificando y amplificando- de manera concreta, pictórica y simbólica, de forma manual y/o con software educativo; comparando fracciones propias con igual y distinto denominador de manera concreta, pictórica y simbólica.</a:t>
            </a:r>
          </a:p>
          <a:p>
            <a:endParaRPr lang="es-ES" dirty="0"/>
          </a:p>
        </p:txBody>
      </p:sp>
    </p:spTree>
    <p:extLst>
      <p:ext uri="{BB962C8B-B14F-4D97-AF65-F5344CB8AC3E}">
        <p14:creationId xmlns:p14="http://schemas.microsoft.com/office/powerpoint/2010/main" val="3451067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0A1AD-7E65-4766-BC12-B3D22BD4C367}"/>
              </a:ext>
            </a:extLst>
          </p:cNvPr>
          <p:cNvSpPr>
            <a:spLocks noGrp="1"/>
          </p:cNvSpPr>
          <p:nvPr>
            <p:ph type="title"/>
          </p:nvPr>
        </p:nvSpPr>
        <p:spPr>
          <a:xfrm>
            <a:off x="813812" y="263666"/>
            <a:ext cx="8596668" cy="922845"/>
          </a:xfrm>
        </p:spPr>
        <p:txBody>
          <a:bodyPr/>
          <a:lstStyle/>
          <a:p>
            <a:r>
              <a:rPr lang="es-ES" dirty="0"/>
              <a:t>Simplificar fracciones</a:t>
            </a:r>
          </a:p>
        </p:txBody>
      </p:sp>
      <p:sp>
        <p:nvSpPr>
          <p:cNvPr id="3" name="Content Placeholder 2">
            <a:extLst>
              <a:ext uri="{FF2B5EF4-FFF2-40B4-BE49-F238E27FC236}">
                <a16:creationId xmlns:a16="http://schemas.microsoft.com/office/drawing/2014/main" id="{FE799C05-1D55-46FD-AB7C-6E277C4B01BA}"/>
              </a:ext>
            </a:extLst>
          </p:cNvPr>
          <p:cNvSpPr>
            <a:spLocks noGrp="1"/>
          </p:cNvSpPr>
          <p:nvPr>
            <p:ph idx="1"/>
          </p:nvPr>
        </p:nvSpPr>
        <p:spPr>
          <a:xfrm>
            <a:off x="955343" y="1186511"/>
            <a:ext cx="10672550" cy="5407823"/>
          </a:xfrm>
        </p:spPr>
        <p:txBody>
          <a:bodyPr/>
          <a:lstStyle/>
          <a:p>
            <a:r>
              <a:rPr lang="es-ES" dirty="0"/>
              <a:t>La</a:t>
            </a:r>
            <a:r>
              <a:rPr lang="es-ES" b="1" dirty="0"/>
              <a:t> simplificación</a:t>
            </a:r>
            <a:r>
              <a:rPr lang="es-ES" dirty="0"/>
              <a:t> de una </a:t>
            </a:r>
            <a:r>
              <a:rPr lang="es-ES" b="1" dirty="0"/>
              <a:t>fracción</a:t>
            </a:r>
            <a:r>
              <a:rPr lang="es-ES" dirty="0"/>
              <a:t> consiste en transformarla en una </a:t>
            </a:r>
            <a:r>
              <a:rPr lang="es-ES" b="1" dirty="0"/>
              <a:t>fracción equivalente</a:t>
            </a:r>
            <a:r>
              <a:rPr lang="es-ES" dirty="0"/>
              <a:t> más simple.</a:t>
            </a:r>
          </a:p>
          <a:p>
            <a:r>
              <a:rPr lang="es-ES" dirty="0"/>
              <a:t>En la </a:t>
            </a:r>
            <a:r>
              <a:rPr lang="es-ES" b="1" dirty="0"/>
              <a:t>simplificación de fracciones</a:t>
            </a:r>
            <a:r>
              <a:rPr lang="es-ES" dirty="0"/>
              <a:t> se </a:t>
            </a:r>
            <a:r>
              <a:rPr lang="es-ES" b="1" dirty="0"/>
              <a:t>divide numerador y denominador</a:t>
            </a:r>
            <a:r>
              <a:rPr lang="es-ES" dirty="0"/>
              <a:t> por un </a:t>
            </a:r>
            <a:r>
              <a:rPr lang="es-ES" b="1" dirty="0"/>
              <a:t>mismo número</a:t>
            </a:r>
            <a:r>
              <a:rPr lang="es-ES" dirty="0"/>
              <a:t>.</a:t>
            </a:r>
          </a:p>
          <a:p>
            <a:r>
              <a:rPr lang="es-ES" dirty="0"/>
              <a:t>Se empieza a </a:t>
            </a:r>
            <a:r>
              <a:rPr lang="es-ES" b="1" dirty="0"/>
              <a:t>simplificar</a:t>
            </a:r>
            <a:r>
              <a:rPr lang="es-ES" dirty="0"/>
              <a:t> probando por los primeros </a:t>
            </a:r>
            <a:r>
              <a:rPr lang="es-ES" b="1" dirty="0"/>
              <a:t>números primos</a:t>
            </a:r>
            <a:r>
              <a:rPr lang="es-ES" dirty="0"/>
              <a:t>: 2, 3, 5, 7, ... Es decir, probamos a </a:t>
            </a:r>
            <a:r>
              <a:rPr lang="es-ES" b="1" dirty="0"/>
              <a:t>dividir</a:t>
            </a:r>
            <a:r>
              <a:rPr lang="es-ES" dirty="0"/>
              <a:t> </a:t>
            </a:r>
            <a:r>
              <a:rPr lang="es-ES" b="1" dirty="0"/>
              <a:t>numerador y denominador</a:t>
            </a:r>
            <a:r>
              <a:rPr lang="es-ES" dirty="0"/>
              <a:t> entre </a:t>
            </a:r>
            <a:r>
              <a:rPr lang="es-ES" b="1" dirty="0"/>
              <a:t>2</a:t>
            </a:r>
            <a:r>
              <a:rPr lang="es-ES" dirty="0"/>
              <a:t> mientras se pueda, después pasamos al </a:t>
            </a:r>
            <a:r>
              <a:rPr lang="es-ES" b="1" dirty="0"/>
              <a:t>3</a:t>
            </a:r>
            <a:r>
              <a:rPr lang="es-ES" dirty="0"/>
              <a:t> y así sucesivamente.</a:t>
            </a:r>
          </a:p>
          <a:p>
            <a:r>
              <a:rPr lang="es-ES" dirty="0"/>
              <a:t>Se repite el proceso hasta que no haya más divisores comunes.</a:t>
            </a:r>
          </a:p>
          <a:p>
            <a:r>
              <a:rPr lang="es-ES" dirty="0">
                <a:solidFill>
                  <a:srgbClr val="FF0000"/>
                </a:solidFill>
              </a:rPr>
              <a:t>Ejemplo  ( Te puedes ayudar utilizando tu calculadora)</a:t>
            </a:r>
          </a:p>
          <a:p>
            <a:endParaRPr lang="es-ES" dirty="0">
              <a:solidFill>
                <a:srgbClr val="FF0000"/>
              </a:solidFill>
            </a:endParaRPr>
          </a:p>
          <a:p>
            <a:endParaRPr lang="es-ES" dirty="0"/>
          </a:p>
          <a:p>
            <a:endParaRPr lang="es-ES" dirty="0"/>
          </a:p>
          <a:p>
            <a:endParaRPr lang="es-ES" dirty="0"/>
          </a:p>
          <a:p>
            <a:endParaRPr lang="es-ES" dirty="0"/>
          </a:p>
          <a:p>
            <a:endParaRPr lang="es-ES" dirty="0"/>
          </a:p>
        </p:txBody>
      </p:sp>
      <p:pic>
        <p:nvPicPr>
          <p:cNvPr id="6154" name="Picture 10" descr="Explicaciones y ejemplos de simplificación de fracciones - 1">
            <a:extLst>
              <a:ext uri="{FF2B5EF4-FFF2-40B4-BE49-F238E27FC236}">
                <a16:creationId xmlns:a16="http://schemas.microsoft.com/office/drawing/2014/main" id="{FEB4FCC2-41E7-4CA8-9607-47F87CD99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920" y="4849369"/>
            <a:ext cx="1706306" cy="591846"/>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Explicaciones y ejemplos de simplificación de fracciones - 2">
            <a:extLst>
              <a:ext uri="{FF2B5EF4-FFF2-40B4-BE49-F238E27FC236}">
                <a16:creationId xmlns:a16="http://schemas.microsoft.com/office/drawing/2014/main" id="{011B1388-12CB-40A9-B0FD-64F58096F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2178" y="4813115"/>
            <a:ext cx="1706306" cy="591846"/>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Explicaciones y ejemplos de simplificación de fracciones - 3">
            <a:extLst>
              <a:ext uri="{FF2B5EF4-FFF2-40B4-BE49-F238E27FC236}">
                <a16:creationId xmlns:a16="http://schemas.microsoft.com/office/drawing/2014/main" id="{B4D416D3-FBB6-4042-9933-948916112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894" y="4731505"/>
            <a:ext cx="1783643" cy="591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957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3E34C-4A67-4772-9B1B-B2E0D924F7D0}"/>
              </a:ext>
            </a:extLst>
          </p:cNvPr>
          <p:cNvSpPr>
            <a:spLocks noGrp="1"/>
          </p:cNvSpPr>
          <p:nvPr>
            <p:ph type="title"/>
          </p:nvPr>
        </p:nvSpPr>
        <p:spPr/>
        <p:txBody>
          <a:bodyPr/>
          <a:lstStyle/>
          <a:p>
            <a:r>
              <a:rPr lang="es-ES" dirty="0"/>
              <a:t>Amplificar fracciones</a:t>
            </a:r>
          </a:p>
        </p:txBody>
      </p:sp>
      <p:pic>
        <p:nvPicPr>
          <p:cNvPr id="4" name="AMPLIFICAR FRACCIONES Super facil   para principiantes">
            <a:hlinkClick r:id="" action="ppaction://media"/>
            <a:extLst>
              <a:ext uri="{FF2B5EF4-FFF2-40B4-BE49-F238E27FC236}">
                <a16:creationId xmlns:a16="http://schemas.microsoft.com/office/drawing/2014/main" id="{ED24793E-EF49-4F5F-8138-85102710440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46425" y="2286000"/>
            <a:ext cx="6388100" cy="3594100"/>
          </a:xfrm>
        </p:spPr>
      </p:pic>
    </p:spTree>
    <p:extLst>
      <p:ext uri="{BB962C8B-B14F-4D97-AF65-F5344CB8AC3E}">
        <p14:creationId xmlns:p14="http://schemas.microsoft.com/office/powerpoint/2010/main" val="276902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7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F9780-ABE7-4CF7-ACAF-55FC549B9708}"/>
              </a:ext>
            </a:extLst>
          </p:cNvPr>
          <p:cNvSpPr>
            <a:spLocks noGrp="1"/>
          </p:cNvSpPr>
          <p:nvPr>
            <p:ph type="title"/>
          </p:nvPr>
        </p:nvSpPr>
        <p:spPr/>
        <p:txBody>
          <a:bodyPr/>
          <a:lstStyle/>
          <a:p>
            <a:r>
              <a:rPr lang="es-ES" dirty="0"/>
              <a:t>Amplificación de fracciones</a:t>
            </a:r>
          </a:p>
        </p:txBody>
      </p:sp>
      <p:pic>
        <p:nvPicPr>
          <p:cNvPr id="4" name="Content Placeholder 3">
            <a:extLst>
              <a:ext uri="{FF2B5EF4-FFF2-40B4-BE49-F238E27FC236}">
                <a16:creationId xmlns:a16="http://schemas.microsoft.com/office/drawing/2014/main" id="{54441081-52FA-4F80-9ED7-96EBE18DBB31}"/>
              </a:ext>
            </a:extLst>
          </p:cNvPr>
          <p:cNvPicPr>
            <a:picLocks noGrp="1" noChangeAspect="1"/>
          </p:cNvPicPr>
          <p:nvPr>
            <p:ph idx="1"/>
          </p:nvPr>
        </p:nvPicPr>
        <p:blipFill>
          <a:blip r:embed="rId2"/>
          <a:stretch>
            <a:fillRect/>
          </a:stretch>
        </p:blipFill>
        <p:spPr>
          <a:xfrm>
            <a:off x="1624084" y="1607150"/>
            <a:ext cx="8679976" cy="4272950"/>
          </a:xfrm>
          <a:prstGeom prst="rect">
            <a:avLst/>
          </a:prstGeom>
        </p:spPr>
      </p:pic>
    </p:spTree>
    <p:extLst>
      <p:ext uri="{BB962C8B-B14F-4D97-AF65-F5344CB8AC3E}">
        <p14:creationId xmlns:p14="http://schemas.microsoft.com/office/powerpoint/2010/main" val="951598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racciones">
            <a:extLst>
              <a:ext uri="{FF2B5EF4-FFF2-40B4-BE49-F238E27FC236}">
                <a16:creationId xmlns:a16="http://schemas.microsoft.com/office/drawing/2014/main" id="{31830196-26E5-44B5-AC9F-989F331CA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300" y="559558"/>
            <a:ext cx="10099342" cy="6298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131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B0C5-0E9B-4888-BA15-B875B51483EB}"/>
              </a:ext>
            </a:extLst>
          </p:cNvPr>
          <p:cNvSpPr>
            <a:spLocks noGrp="1"/>
          </p:cNvSpPr>
          <p:nvPr>
            <p:ph type="title"/>
          </p:nvPr>
        </p:nvSpPr>
        <p:spPr/>
        <p:txBody>
          <a:bodyPr/>
          <a:lstStyle/>
          <a:p>
            <a:r>
              <a:rPr lang="es-ES" dirty="0"/>
              <a:t>Resumiendo</a:t>
            </a:r>
          </a:p>
        </p:txBody>
      </p:sp>
      <p:pic>
        <p:nvPicPr>
          <p:cNvPr id="7170" name="Picture 2" descr="Los matemágicos de 5º: Fracciones equivalentes. Simplificar y ...">
            <a:extLst>
              <a:ext uri="{FF2B5EF4-FFF2-40B4-BE49-F238E27FC236}">
                <a16:creationId xmlns:a16="http://schemas.microsoft.com/office/drawing/2014/main" id="{B144AB47-9818-4620-8897-6022B41E06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405719"/>
            <a:ext cx="9144000" cy="4899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340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867EE-55D6-4D8A-B991-E9D7A5CA780D}"/>
              </a:ext>
            </a:extLst>
          </p:cNvPr>
          <p:cNvSpPr>
            <a:spLocks noGrp="1"/>
          </p:cNvSpPr>
          <p:nvPr>
            <p:ph type="title"/>
          </p:nvPr>
        </p:nvSpPr>
        <p:spPr>
          <a:xfrm>
            <a:off x="2111487" y="805466"/>
            <a:ext cx="10178322" cy="1492132"/>
          </a:xfrm>
        </p:spPr>
        <p:txBody>
          <a:bodyPr/>
          <a:lstStyle/>
          <a:p>
            <a:r>
              <a:rPr lang="es-ES" dirty="0"/>
              <a:t>Díos Premie su esfuerzo</a:t>
            </a:r>
          </a:p>
        </p:txBody>
      </p:sp>
      <p:sp>
        <p:nvSpPr>
          <p:cNvPr id="5" name="Rectangle 1">
            <a:extLst>
              <a:ext uri="{FF2B5EF4-FFF2-40B4-BE49-F238E27FC236}">
                <a16:creationId xmlns:a16="http://schemas.microsoft.com/office/drawing/2014/main" id="{A452C703-BB1D-46E8-9096-2120207D1EBC}"/>
              </a:ext>
            </a:extLst>
          </p:cNvPr>
          <p:cNvSpPr>
            <a:spLocks noGrp="1" noChangeArrowheads="1"/>
          </p:cNvSpPr>
          <p:nvPr>
            <p:ph idx="1"/>
          </p:nvPr>
        </p:nvSpPr>
        <p:spPr bwMode="auto">
          <a:xfrm>
            <a:off x="1596788" y="3562367"/>
            <a:ext cx="8175009" cy="10772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800" b="0" i="0" u="none" strike="noStrike" cap="none" normalizeH="0" baseline="0" dirty="0">
                <a:ln>
                  <a:noFill/>
                </a:ln>
                <a:solidFill>
                  <a:schemeClr val="tx1"/>
                </a:solidFill>
                <a:effectLst/>
                <a:latin typeface="Arial" panose="020B0604020202020204" pitchFamily="34" charset="0"/>
              </a:rPr>
              <a:t>Los jóvenes se cansan por más fuertes que sean, pero los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800" b="0" i="0" u="none" strike="noStrike" cap="none" normalizeH="0" baseline="0" dirty="0">
                <a:ln>
                  <a:noFill/>
                </a:ln>
                <a:solidFill>
                  <a:schemeClr val="tx1"/>
                </a:solidFill>
                <a:effectLst/>
                <a:latin typeface="Arial" panose="020B0604020202020204" pitchFamily="34" charset="0"/>
              </a:rPr>
              <a:t> que confían en Dios siempre tendrán nuevas fuerzas. Podrán volar como las águilas, podrán caminar sin cansarse y correr sin fatigarse.”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dirty="0">
                <a:ln>
                  <a:noFill/>
                </a:ln>
                <a:solidFill>
                  <a:srgbClr val="687686"/>
                </a:solidFill>
                <a:effectLst/>
                <a:latin typeface="Source Sans Pro" panose="020B0503030403020204" pitchFamily="34" charset="0"/>
              </a:rPr>
              <a:t>Colosenses 3:23 (TLA)</a:t>
            </a: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0662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549B-AD71-4169-89D4-6811D0ECD1A2}"/>
              </a:ext>
            </a:extLst>
          </p:cNvPr>
          <p:cNvSpPr>
            <a:spLocks noGrp="1"/>
          </p:cNvSpPr>
          <p:nvPr>
            <p:ph type="title"/>
          </p:nvPr>
        </p:nvSpPr>
        <p:spPr/>
        <p:txBody>
          <a:bodyPr/>
          <a:lstStyle/>
          <a:p>
            <a:r>
              <a:rPr lang="es-ES" dirty="0"/>
              <a:t>Activamos conocimientos previos.</a:t>
            </a:r>
          </a:p>
        </p:txBody>
      </p:sp>
      <p:pic>
        <p:nvPicPr>
          <p:cNvPr id="4" name="Las fracciones para niños - Matemáticas para niños">
            <a:hlinkClick r:id="" action="ppaction://media"/>
            <a:extLst>
              <a:ext uri="{FF2B5EF4-FFF2-40B4-BE49-F238E27FC236}">
                <a16:creationId xmlns:a16="http://schemas.microsoft.com/office/drawing/2014/main" id="{C82F72F8-6EB3-4057-9F1A-49C5CF94399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52725" y="2147888"/>
            <a:ext cx="6686550" cy="3760787"/>
          </a:xfrm>
        </p:spPr>
      </p:pic>
    </p:spTree>
    <p:extLst>
      <p:ext uri="{BB962C8B-B14F-4D97-AF65-F5344CB8AC3E}">
        <p14:creationId xmlns:p14="http://schemas.microsoft.com/office/powerpoint/2010/main" val="127700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E889-CBB9-4E5E-B665-0243CEA33357}"/>
              </a:ext>
            </a:extLst>
          </p:cNvPr>
          <p:cNvSpPr>
            <a:spLocks noGrp="1"/>
          </p:cNvSpPr>
          <p:nvPr>
            <p:ph type="title"/>
          </p:nvPr>
        </p:nvSpPr>
        <p:spPr/>
        <p:txBody>
          <a:bodyPr/>
          <a:lstStyle/>
          <a:p>
            <a:r>
              <a:rPr lang="es-ES" dirty="0"/>
              <a:t> ¿Qué es una fracción?</a:t>
            </a:r>
          </a:p>
        </p:txBody>
      </p:sp>
      <p:sp>
        <p:nvSpPr>
          <p:cNvPr id="3" name="Content Placeholder 2">
            <a:extLst>
              <a:ext uri="{FF2B5EF4-FFF2-40B4-BE49-F238E27FC236}">
                <a16:creationId xmlns:a16="http://schemas.microsoft.com/office/drawing/2014/main" id="{B6AA5E90-5B68-4597-BE56-4477A723490D}"/>
              </a:ext>
            </a:extLst>
          </p:cNvPr>
          <p:cNvSpPr>
            <a:spLocks noGrp="1"/>
          </p:cNvSpPr>
          <p:nvPr>
            <p:ph idx="1"/>
          </p:nvPr>
        </p:nvSpPr>
        <p:spPr/>
        <p:txBody>
          <a:bodyPr/>
          <a:lstStyle/>
          <a:p>
            <a:r>
              <a:rPr lang="es-ES" dirty="0">
                <a:solidFill>
                  <a:schemeClr val="tx1"/>
                </a:solidFill>
              </a:rPr>
              <a:t>Una fracción es un número, que se obtiene de dividir un entero en partes iguales. Por ejemplo, cuando decimos una cuarta parte de la torta, estamos dividiendo la torta en cuatro partes y consideramos una de ellas.</a:t>
            </a:r>
          </a:p>
          <a:p>
            <a:endParaRPr lang="es-ES" dirty="0">
              <a:solidFill>
                <a:schemeClr val="tx1"/>
              </a:solidFill>
            </a:endParaRPr>
          </a:p>
        </p:txBody>
      </p:sp>
      <p:pic>
        <p:nvPicPr>
          <p:cNvPr id="4" name="Picture 3" descr="fraccion">
            <a:extLst>
              <a:ext uri="{FF2B5EF4-FFF2-40B4-BE49-F238E27FC236}">
                <a16:creationId xmlns:a16="http://schemas.microsoft.com/office/drawing/2014/main" id="{DD850A92-E765-4A6E-95BD-D3239794131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43500" y="3302846"/>
            <a:ext cx="1905000" cy="1371600"/>
          </a:xfrm>
          <a:prstGeom prst="rect">
            <a:avLst/>
          </a:prstGeom>
          <a:noFill/>
          <a:ln>
            <a:noFill/>
          </a:ln>
        </p:spPr>
      </p:pic>
    </p:spTree>
    <p:extLst>
      <p:ext uri="{BB962C8B-B14F-4D97-AF65-F5344CB8AC3E}">
        <p14:creationId xmlns:p14="http://schemas.microsoft.com/office/powerpoint/2010/main" val="2241470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49205B-3566-4354-9AFF-62ED20317ECA}"/>
              </a:ext>
            </a:extLst>
          </p:cNvPr>
          <p:cNvSpPr/>
          <p:nvPr/>
        </p:nvSpPr>
        <p:spPr>
          <a:xfrm>
            <a:off x="1046922" y="437321"/>
            <a:ext cx="10111407" cy="5504603"/>
          </a:xfrm>
          <a:prstGeom prst="rect">
            <a:avLst/>
          </a:prstGeom>
        </p:spPr>
        <p:txBody>
          <a:bodyPr wrap="square">
            <a:spAutoFit/>
          </a:bodyPr>
          <a:lstStyle/>
          <a:p>
            <a:r>
              <a:rPr lang="es-ES" b="0" i="0" dirty="0">
                <a:solidFill>
                  <a:srgbClr val="333333"/>
                </a:solidFill>
                <a:effectLst/>
                <a:latin typeface="Open Sans"/>
              </a:rPr>
              <a:t>Una fracción se representa matemáticamente por números que están escritos uno sobre otro y que se hallan separados por una línea recta horizontal llamada</a:t>
            </a:r>
            <a:r>
              <a:rPr lang="es-ES" b="1" i="0" dirty="0">
                <a:solidFill>
                  <a:srgbClr val="333333"/>
                </a:solidFill>
                <a:effectLst/>
                <a:latin typeface="Open Sans"/>
              </a:rPr>
              <a:t> raya fraccionaria.</a:t>
            </a:r>
            <a:endParaRPr lang="es-ES" b="0" i="0" dirty="0">
              <a:solidFill>
                <a:srgbClr val="333333"/>
              </a:solidFill>
              <a:effectLst/>
              <a:latin typeface="Open Sans"/>
            </a:endParaRPr>
          </a:p>
          <a:p>
            <a:r>
              <a:rPr lang="es-ES" b="0" i="0" dirty="0">
                <a:solidFill>
                  <a:srgbClr val="333333"/>
                </a:solidFill>
                <a:effectLst/>
                <a:latin typeface="Open Sans"/>
              </a:rPr>
              <a:t>La fracción está formada por dos términos: </a:t>
            </a:r>
            <a:r>
              <a:rPr lang="es-ES" b="1" i="0" dirty="0">
                <a:solidFill>
                  <a:srgbClr val="333333"/>
                </a:solidFill>
                <a:effectLst/>
                <a:latin typeface="Open Sans"/>
              </a:rPr>
              <a:t>el numerador y el denominador</a:t>
            </a:r>
            <a:r>
              <a:rPr lang="es-ES" b="0" i="0" dirty="0">
                <a:solidFill>
                  <a:srgbClr val="333333"/>
                </a:solidFill>
                <a:effectLst/>
                <a:latin typeface="Open Sans"/>
              </a:rPr>
              <a:t>. El numerador es el número que está sobre la raya fraccionaria y el denominador es el que está bajo la raya fraccionaria.</a:t>
            </a:r>
          </a:p>
          <a:p>
            <a:r>
              <a:rPr lang="es-ES" b="0" i="0" dirty="0">
                <a:solidFill>
                  <a:srgbClr val="333333"/>
                </a:solidFill>
                <a:effectLst/>
                <a:latin typeface="Open Sans"/>
              </a:rPr>
              <a:t>El </a:t>
            </a:r>
            <a:r>
              <a:rPr lang="es-ES" b="1" i="0" dirty="0">
                <a:solidFill>
                  <a:srgbClr val="333333"/>
                </a:solidFill>
                <a:effectLst/>
                <a:latin typeface="Open Sans"/>
              </a:rPr>
              <a:t>numerador </a:t>
            </a:r>
            <a:r>
              <a:rPr lang="es-ES" b="0" i="0" dirty="0">
                <a:solidFill>
                  <a:srgbClr val="333333"/>
                </a:solidFill>
                <a:effectLst/>
                <a:latin typeface="Open Sans"/>
              </a:rPr>
              <a:t>es el número de partes que se considera de la unidad o total.</a:t>
            </a:r>
          </a:p>
          <a:p>
            <a:r>
              <a:rPr lang="es-ES" b="0" i="0" dirty="0">
                <a:solidFill>
                  <a:srgbClr val="333333"/>
                </a:solidFill>
                <a:effectLst/>
                <a:latin typeface="Open Sans"/>
              </a:rPr>
              <a:t>El</a:t>
            </a:r>
            <a:r>
              <a:rPr lang="es-ES" b="1" i="0" dirty="0">
                <a:solidFill>
                  <a:srgbClr val="333333"/>
                </a:solidFill>
                <a:effectLst/>
                <a:latin typeface="Open Sans"/>
              </a:rPr>
              <a:t> denominador </a:t>
            </a:r>
            <a:r>
              <a:rPr lang="es-ES" b="0" i="0" dirty="0">
                <a:solidFill>
                  <a:srgbClr val="333333"/>
                </a:solidFill>
                <a:effectLst/>
                <a:latin typeface="Open Sans"/>
              </a:rPr>
              <a:t>es el número de partes</a:t>
            </a:r>
            <a:r>
              <a:rPr lang="es-ES" b="1" i="0" dirty="0">
                <a:solidFill>
                  <a:srgbClr val="333333"/>
                </a:solidFill>
                <a:effectLst/>
                <a:latin typeface="Open Sans"/>
              </a:rPr>
              <a:t> iguales </a:t>
            </a:r>
            <a:r>
              <a:rPr lang="es-ES" b="0" i="0" dirty="0">
                <a:solidFill>
                  <a:srgbClr val="333333"/>
                </a:solidFill>
                <a:effectLst/>
                <a:latin typeface="Open Sans"/>
              </a:rPr>
              <a:t>en que se ha dividido la unidad o total.</a:t>
            </a:r>
          </a:p>
          <a:p>
            <a:endParaRPr lang="es-ES" dirty="0">
              <a:solidFill>
                <a:srgbClr val="333333"/>
              </a:solidFill>
              <a:latin typeface="Open Sans"/>
            </a:endParaRPr>
          </a:p>
          <a:p>
            <a:endParaRPr lang="es-ES" b="0" i="0" dirty="0">
              <a:solidFill>
                <a:srgbClr val="333333"/>
              </a:solidFill>
              <a:effectLst/>
              <a:latin typeface="Open Sans"/>
            </a:endParaRPr>
          </a:p>
          <a:p>
            <a:endParaRPr lang="es-ES" dirty="0">
              <a:solidFill>
                <a:srgbClr val="333333"/>
              </a:solidFill>
              <a:latin typeface="Open Sans"/>
            </a:endParaRPr>
          </a:p>
          <a:p>
            <a:endParaRPr lang="es-ES" b="0" i="0" dirty="0">
              <a:solidFill>
                <a:srgbClr val="333333"/>
              </a:solidFill>
              <a:effectLst/>
              <a:latin typeface="Open Sans"/>
            </a:endParaRPr>
          </a:p>
          <a:p>
            <a:endParaRPr lang="es-ES" dirty="0">
              <a:solidFill>
                <a:srgbClr val="333333"/>
              </a:solidFill>
              <a:latin typeface="Open Sans"/>
            </a:endParaRPr>
          </a:p>
          <a:p>
            <a:endParaRPr lang="es-ES" b="0" i="0" dirty="0">
              <a:solidFill>
                <a:srgbClr val="333333"/>
              </a:solidFill>
              <a:effectLst/>
              <a:latin typeface="Open Sans"/>
            </a:endParaRPr>
          </a:p>
          <a:p>
            <a:endParaRPr lang="es-ES" dirty="0">
              <a:solidFill>
                <a:srgbClr val="333333"/>
              </a:solidFill>
              <a:latin typeface="Open Sans"/>
            </a:endParaRPr>
          </a:p>
          <a:p>
            <a:endParaRPr lang="es-ES" b="0" i="0" dirty="0">
              <a:solidFill>
                <a:srgbClr val="333333"/>
              </a:solidFill>
              <a:effectLst/>
              <a:latin typeface="Open Sans"/>
            </a:endParaRPr>
          </a:p>
          <a:p>
            <a:endParaRPr lang="es-ES" dirty="0">
              <a:solidFill>
                <a:srgbClr val="333333"/>
              </a:solidFill>
              <a:latin typeface="Open Sans"/>
            </a:endParaRPr>
          </a:p>
          <a:p>
            <a:endParaRPr lang="es-ES" b="0" i="0" dirty="0">
              <a:solidFill>
                <a:srgbClr val="333333"/>
              </a:solidFill>
              <a:effectLst/>
              <a:latin typeface="Open Sans"/>
            </a:endParaRPr>
          </a:p>
          <a:p>
            <a:endParaRPr lang="es-ES" dirty="0">
              <a:solidFill>
                <a:srgbClr val="333333"/>
              </a:solidFill>
              <a:latin typeface="Open Sans"/>
            </a:endParaRPr>
          </a:p>
          <a:p>
            <a:endParaRPr lang="es-ES" b="0" i="0" dirty="0">
              <a:solidFill>
                <a:srgbClr val="333333"/>
              </a:solidFill>
              <a:effectLst/>
              <a:latin typeface="Open Sans"/>
            </a:endParaRPr>
          </a:p>
        </p:txBody>
      </p:sp>
      <p:pic>
        <p:nvPicPr>
          <p:cNvPr id="2050" name="Picture 2" descr="fraccion">
            <a:extLst>
              <a:ext uri="{FF2B5EF4-FFF2-40B4-BE49-F238E27FC236}">
                <a16:creationId xmlns:a16="http://schemas.microsoft.com/office/drawing/2014/main" id="{A5A4650B-664A-4E71-A789-1DE4C0B8D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330" y="3024187"/>
            <a:ext cx="6389646" cy="149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300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A7FE1B-0317-4AAB-ABD1-6D04BCB18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618" y="2067339"/>
            <a:ext cx="6771860" cy="2945743"/>
          </a:xfrm>
          <a:prstGeom prst="rect">
            <a:avLst/>
          </a:prstGeom>
        </p:spPr>
      </p:pic>
      <p:sp>
        <p:nvSpPr>
          <p:cNvPr id="4" name="Title 3">
            <a:extLst>
              <a:ext uri="{FF2B5EF4-FFF2-40B4-BE49-F238E27FC236}">
                <a16:creationId xmlns:a16="http://schemas.microsoft.com/office/drawing/2014/main" id="{2F0DC254-9FAA-45AA-B8B5-8643BE92AEF2}"/>
              </a:ext>
            </a:extLst>
          </p:cNvPr>
          <p:cNvSpPr>
            <a:spLocks noGrp="1"/>
          </p:cNvSpPr>
          <p:nvPr>
            <p:ph type="title"/>
          </p:nvPr>
        </p:nvSpPr>
        <p:spPr/>
        <p:txBody>
          <a:bodyPr/>
          <a:lstStyle/>
          <a:p>
            <a:r>
              <a:rPr lang="es-ES" dirty="0"/>
              <a:t>Partes de una fracción</a:t>
            </a:r>
          </a:p>
        </p:txBody>
      </p:sp>
    </p:spTree>
    <p:extLst>
      <p:ext uri="{BB962C8B-B14F-4D97-AF65-F5344CB8AC3E}">
        <p14:creationId xmlns:p14="http://schemas.microsoft.com/office/powerpoint/2010/main" val="2216904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67AD9-BD08-463E-927C-C67B01049F32}"/>
              </a:ext>
            </a:extLst>
          </p:cNvPr>
          <p:cNvSpPr>
            <a:spLocks noGrp="1"/>
          </p:cNvSpPr>
          <p:nvPr>
            <p:ph type="title"/>
          </p:nvPr>
        </p:nvSpPr>
        <p:spPr/>
        <p:txBody>
          <a:bodyPr/>
          <a:lstStyle/>
          <a:p>
            <a:r>
              <a:rPr lang="es-ES" dirty="0"/>
              <a:t>Representación de una fracción</a:t>
            </a:r>
          </a:p>
        </p:txBody>
      </p:sp>
      <p:pic>
        <p:nvPicPr>
          <p:cNvPr id="1026" name="Picture 2" descr="CPS : CONCRETO, PICTÓRICO, SIMBÓLICO | EDUCACIÓN">
            <a:extLst>
              <a:ext uri="{FF2B5EF4-FFF2-40B4-BE49-F238E27FC236}">
                <a16:creationId xmlns:a16="http://schemas.microsoft.com/office/drawing/2014/main" id="{17B23A7A-EBC5-467C-A61C-398524FA45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4035" y="2266122"/>
            <a:ext cx="8879895" cy="2532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166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B094-930C-4047-8A4B-0A51977D11B8}"/>
              </a:ext>
            </a:extLst>
          </p:cNvPr>
          <p:cNvSpPr>
            <a:spLocks noGrp="1"/>
          </p:cNvSpPr>
          <p:nvPr>
            <p:ph type="title"/>
          </p:nvPr>
        </p:nvSpPr>
        <p:spPr/>
        <p:txBody>
          <a:bodyPr/>
          <a:lstStyle/>
          <a:p>
            <a:r>
              <a:rPr lang="es-ES" dirty="0"/>
              <a:t>Lectura y escritura de fracciones </a:t>
            </a:r>
          </a:p>
        </p:txBody>
      </p:sp>
      <p:sp>
        <p:nvSpPr>
          <p:cNvPr id="4" name="Content Placeholder 3">
            <a:extLst>
              <a:ext uri="{FF2B5EF4-FFF2-40B4-BE49-F238E27FC236}">
                <a16:creationId xmlns:a16="http://schemas.microsoft.com/office/drawing/2014/main" id="{4C4C2ED9-9A1F-4950-9539-D46C13503B95}"/>
              </a:ext>
            </a:extLst>
          </p:cNvPr>
          <p:cNvSpPr>
            <a:spLocks noGrp="1"/>
          </p:cNvSpPr>
          <p:nvPr>
            <p:ph sz="half" idx="2"/>
          </p:nvPr>
        </p:nvSpPr>
        <p:spPr>
          <a:xfrm>
            <a:off x="1097280" y="2226366"/>
            <a:ext cx="4639736" cy="3642730"/>
          </a:xfrm>
        </p:spPr>
        <p:txBody>
          <a:bodyPr>
            <a:normAutofit/>
          </a:bodyPr>
          <a:lstStyle/>
          <a:p>
            <a:r>
              <a:rPr lang="es-ES" dirty="0"/>
              <a:t>Todas las fracciones reciben un nombre especifico, se pueden leer como tal, de acuerdo  al numerador y denominador que tengan.</a:t>
            </a:r>
          </a:p>
          <a:p>
            <a:r>
              <a:rPr lang="es-ES" dirty="0"/>
              <a:t>El numero que esta en el numerador, se lee igual, no así el denominador. Cuando el denominador va de 2 a 10, tiene un nombre especifico.</a:t>
            </a:r>
          </a:p>
          <a:p>
            <a:endParaRPr lang="es-ES" dirty="0"/>
          </a:p>
          <a:p>
            <a:endParaRPr lang="es-ES" dirty="0"/>
          </a:p>
          <a:p>
            <a:endParaRPr lang="es-ES" dirty="0"/>
          </a:p>
          <a:p>
            <a:endParaRPr lang="es-ES" dirty="0"/>
          </a:p>
          <a:p>
            <a:endParaRPr lang="es-ES" dirty="0"/>
          </a:p>
          <a:p>
            <a:endParaRPr lang="es-ES" dirty="0"/>
          </a:p>
        </p:txBody>
      </p:sp>
      <p:pic>
        <p:nvPicPr>
          <p:cNvPr id="10" name="Content Placeholder 9">
            <a:extLst>
              <a:ext uri="{FF2B5EF4-FFF2-40B4-BE49-F238E27FC236}">
                <a16:creationId xmlns:a16="http://schemas.microsoft.com/office/drawing/2014/main" id="{D04716EA-93F1-47E8-94D7-F9079CA986BE}"/>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683374" y="1842052"/>
            <a:ext cx="4639735" cy="4518991"/>
          </a:xfrm>
        </p:spPr>
      </p:pic>
    </p:spTree>
    <p:extLst>
      <p:ext uri="{BB962C8B-B14F-4D97-AF65-F5344CB8AC3E}">
        <p14:creationId xmlns:p14="http://schemas.microsoft.com/office/powerpoint/2010/main" val="2846827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jercicios para comparar fracciones | Comparacion de fracciones ...">
            <a:extLst>
              <a:ext uri="{FF2B5EF4-FFF2-40B4-BE49-F238E27FC236}">
                <a16:creationId xmlns:a16="http://schemas.microsoft.com/office/drawing/2014/main" id="{DCF096C9-C6D5-4D3B-A4CE-14E89516A2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5689" y="232012"/>
            <a:ext cx="11147738" cy="6318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922099"/>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TM10001106[[fn=Badge]]</Template>
  <TotalTime>524</TotalTime>
  <Words>884</Words>
  <Application>Microsoft Office PowerPoint</Application>
  <PresentationFormat>Widescreen</PresentationFormat>
  <Paragraphs>107</Paragraphs>
  <Slides>25</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Gill Sans MT</vt:lpstr>
      <vt:lpstr>Impact</vt:lpstr>
      <vt:lpstr>Open Sans</vt:lpstr>
      <vt:lpstr>Source Sans Pro</vt:lpstr>
      <vt:lpstr>Badge</vt:lpstr>
      <vt:lpstr>PowerPoint Presentation</vt:lpstr>
      <vt:lpstr>Fracciones</vt:lpstr>
      <vt:lpstr>Activamos conocimientos previos.</vt:lpstr>
      <vt:lpstr> ¿Qué es una fracción?</vt:lpstr>
      <vt:lpstr>PowerPoint Presentation</vt:lpstr>
      <vt:lpstr>Partes de una fracción</vt:lpstr>
      <vt:lpstr>Representación de una fracción</vt:lpstr>
      <vt:lpstr>Lectura y escritura de fracciones </vt:lpstr>
      <vt:lpstr>PowerPoint Presentation</vt:lpstr>
      <vt:lpstr>Observa el siguiente video</vt:lpstr>
      <vt:lpstr>Tipos de fracciones</vt:lpstr>
      <vt:lpstr>Observa el siguiente video</vt:lpstr>
      <vt:lpstr>PowerPoint Presentation</vt:lpstr>
      <vt:lpstr>Fracciones equivalentes</vt:lpstr>
      <vt:lpstr>Fracciones equivalentes </vt:lpstr>
      <vt:lpstr>Ya sabemos que las fracciones equivalentes son aquellas fracciones que representan la misma cantidad.</vt:lpstr>
      <vt:lpstr>¿Cómo podemos calcular fracciones equivalentes? </vt:lpstr>
      <vt:lpstr>¿Cómo podemos calcular fracciones equivalentes?</vt:lpstr>
      <vt:lpstr>Simplificar fracciones</vt:lpstr>
      <vt:lpstr>Simplificar fracciones</vt:lpstr>
      <vt:lpstr>Amplificar fracciones</vt:lpstr>
      <vt:lpstr>Amplificación de fracciones</vt:lpstr>
      <vt:lpstr>PowerPoint Presentation</vt:lpstr>
      <vt:lpstr>Resumiendo</vt:lpstr>
      <vt:lpstr>Díos Premie su esfuerzo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Fracciones</dc:title>
  <dc:creator>Guissel</dc:creator>
  <cp:lastModifiedBy>Guissel</cp:lastModifiedBy>
  <cp:revision>26</cp:revision>
  <dcterms:created xsi:type="dcterms:W3CDTF">2020-07-09T21:49:15Z</dcterms:created>
  <dcterms:modified xsi:type="dcterms:W3CDTF">2020-07-13T22:54:21Z</dcterms:modified>
</cp:coreProperties>
</file>