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24.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3" r:id="rId3"/>
    <p:sldId id="264" r:id="rId4"/>
    <p:sldId id="265" r:id="rId5"/>
    <p:sldId id="261" r:id="rId6"/>
    <p:sldId id="257" r:id="rId7"/>
    <p:sldId id="258" r:id="rId8"/>
    <p:sldId id="259" r:id="rId9"/>
    <p:sldId id="260" r:id="rId10"/>
    <p:sldId id="300" r:id="rId11"/>
    <p:sldId id="301" r:id="rId12"/>
    <p:sldId id="302" r:id="rId13"/>
    <p:sldId id="262" r:id="rId14"/>
    <p:sldId id="267" r:id="rId15"/>
    <p:sldId id="268" r:id="rId16"/>
    <p:sldId id="269" r:id="rId17"/>
    <p:sldId id="270" r:id="rId18"/>
    <p:sldId id="271" r:id="rId19"/>
    <p:sldId id="299" r:id="rId20"/>
    <p:sldId id="266" r:id="rId21"/>
    <p:sldId id="272" r:id="rId22"/>
    <p:sldId id="273" r:id="rId23"/>
    <p:sldId id="274" r:id="rId24"/>
    <p:sldId id="275" r:id="rId25"/>
    <p:sldId id="276" r:id="rId26"/>
    <p:sldId id="296" r:id="rId27"/>
    <p:sldId id="278" r:id="rId28"/>
    <p:sldId id="297" r:id="rId29"/>
    <p:sldId id="298" r:id="rId30"/>
    <p:sldId id="277" r:id="rId31"/>
    <p:sldId id="280" r:id="rId32"/>
    <p:sldId id="281" r:id="rId33"/>
    <p:sldId id="282" r:id="rId34"/>
    <p:sldId id="283" r:id="rId35"/>
    <p:sldId id="279" r:id="rId36"/>
    <p:sldId id="284" r:id="rId37"/>
    <p:sldId id="285" r:id="rId38"/>
    <p:sldId id="286" r:id="rId39"/>
    <p:sldId id="288" r:id="rId40"/>
    <p:sldId id="289" r:id="rId41"/>
    <p:sldId id="290" r:id="rId42"/>
    <p:sldId id="291" r:id="rId43"/>
    <p:sldId id="292" r:id="rId44"/>
    <p:sldId id="293" r:id="rId45"/>
    <p:sldId id="294" r:id="rId46"/>
    <p:sldId id="295" r:id="rId47"/>
    <p:sldId id="287"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53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8/13/2020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t>8/13/2020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8/13/2020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smtClean="0"/>
              <a:t>Haga clic para modificar el estilo de título del patrón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8/13/2020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8/13/2020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8/13/2020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8/13/2020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8/13/2020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8/13/2020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8/13/2020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8/13/2020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dirty="0"/>
              <a:t>8/13/2020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t>8/13/2020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8/13/2020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8/13/2020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7" name="Date Placeholder 4"/>
          <p:cNvSpPr>
            <a:spLocks noGrp="1"/>
          </p:cNvSpPr>
          <p:nvPr>
            <p:ph type="dt" sz="half" idx="10"/>
          </p:nvPr>
        </p:nvSpPr>
        <p:spPr/>
        <p:txBody>
          <a:bodyPr/>
          <a:lstStyle/>
          <a:p>
            <a:fld id="{4509A250-FF31-4206-8172-F9D3106AACB1}" type="datetimeFigureOut">
              <a:rPr lang="en-US" dirty="0"/>
              <a:t>8/13/2020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t>8/13/2020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8/13/2020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hyperlink" Target="http://culturacolectiva.com/5-historias-del-muralismo-mexicano-que-no-conocias/"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139887" y="2692998"/>
            <a:ext cx="9404723" cy="1400530"/>
          </a:xfrm>
        </p:spPr>
        <p:txBody>
          <a:bodyPr/>
          <a:lstStyle/>
          <a:p>
            <a:pPr algn="ctr"/>
            <a:r>
              <a:rPr lang="es-CL" sz="8000" b="1" dirty="0" smtClean="0">
                <a:latin typeface="Tempus Sans ITC" panose="04020404030D07020202" pitchFamily="82" charset="0"/>
              </a:rPr>
              <a:t>PINTURA MURAL</a:t>
            </a:r>
            <a:endParaRPr lang="es-CL" sz="8000" b="1" dirty="0">
              <a:latin typeface="Tempus Sans ITC" panose="04020404030D07020202" pitchFamily="82" charset="0"/>
            </a:endParaRPr>
          </a:p>
        </p:txBody>
      </p:sp>
      <p:sp>
        <p:nvSpPr>
          <p:cNvPr id="5" name="Rectángulo 4"/>
          <p:cNvSpPr/>
          <p:nvPr/>
        </p:nvSpPr>
        <p:spPr>
          <a:xfrm>
            <a:off x="2395728" y="5925312"/>
            <a:ext cx="6620256" cy="502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smtClean="0">
                <a:latin typeface="Tempus Sans ITC" panose="04020404030D07020202" pitchFamily="82" charset="0"/>
              </a:rPr>
              <a:t>Profesora Claudia Olmedo González.</a:t>
            </a:r>
            <a:endParaRPr lang="es-CL" b="1" dirty="0">
              <a:latin typeface="Tempus Sans ITC" panose="04020404030D07020202" pitchFamily="82" charset="0"/>
            </a:endParaRPr>
          </a:p>
        </p:txBody>
      </p:sp>
    </p:spTree>
    <p:extLst>
      <p:ext uri="{BB962C8B-B14F-4D97-AF65-F5344CB8AC3E}">
        <p14:creationId xmlns:p14="http://schemas.microsoft.com/office/powerpoint/2010/main" val="37857158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4954" y="1447800"/>
            <a:ext cx="8825659" cy="4651248"/>
          </a:xfrm>
        </p:spPr>
        <p:txBody>
          <a:bodyPr/>
          <a:lstStyle/>
          <a:p>
            <a:pPr algn="just"/>
            <a:r>
              <a:rPr lang="es-ES" sz="2400" b="1" dirty="0" smtClean="0">
                <a:latin typeface="Tempus Sans ITC" panose="04020404030D07020202" pitchFamily="82" charset="0"/>
              </a:rPr>
              <a:t>La </a:t>
            </a:r>
            <a:r>
              <a:rPr lang="es-ES" sz="2400" b="1" dirty="0">
                <a:latin typeface="Tempus Sans ITC" panose="04020404030D07020202" pitchFamily="82" charset="0"/>
              </a:rPr>
              <a:t>pintura mural era una modalidad artística muy desarrollada en el antiguo Egipto; las paredes y techos de las cámaras mortuorias estaban decoradas al temple con figuras y motivos que simbolizaban la vida en el más allá. El palacio de Cnosos, en Creta, lucía pinturas al fresco, de brillante colorido, que representaban flores, animales y figuras humanas; en la antigua Grecia se acostumbraba a decorar tanto los edificios públicos como las viviendas particulares con pinturas al temple y encáustica y la tradición continuó en la época helenística y romana. Destacan especialmente las pinturas ilusionistas de paisajes, naturalezas muertas, y </a:t>
            </a:r>
            <a:r>
              <a:rPr lang="es-ES" sz="2400" b="1" dirty="0" smtClean="0">
                <a:latin typeface="Tempus Sans ITC" panose="04020404030D07020202" pitchFamily="82" charset="0"/>
              </a:rPr>
              <a:t>figuras humanas</a:t>
            </a:r>
            <a:r>
              <a:rPr lang="es-ES" sz="2400" b="1" dirty="0">
                <a:latin typeface="Tempus Sans ITC" panose="04020404030D07020202" pitchFamily="82" charset="0"/>
              </a:rPr>
              <a:t>, halladas en las paredes de Pompeya y </a:t>
            </a:r>
            <a:r>
              <a:rPr lang="es-ES" sz="2400" b="1" dirty="0" err="1">
                <a:latin typeface="Tempus Sans ITC" panose="04020404030D07020202" pitchFamily="82" charset="0"/>
              </a:rPr>
              <a:t>Herculano</a:t>
            </a:r>
            <a:r>
              <a:rPr lang="es-ES" sz="2400" b="1" dirty="0">
                <a:latin typeface="Tempus Sans ITC" panose="04020404030D07020202" pitchFamily="82" charset="0"/>
              </a:rPr>
              <a:t>. </a:t>
            </a:r>
            <a:r>
              <a:rPr lang="es-CL" dirty="0" smtClean="0"/>
              <a:t/>
            </a:r>
            <a:br>
              <a:rPr lang="es-CL" dirty="0" smtClean="0"/>
            </a:br>
            <a:endParaRPr lang="es-CL" dirty="0"/>
          </a:p>
        </p:txBody>
      </p:sp>
      <p:sp>
        <p:nvSpPr>
          <p:cNvPr id="3" name="Marcador de texto 2"/>
          <p:cNvSpPr>
            <a:spLocks noGrp="1"/>
          </p:cNvSpPr>
          <p:nvPr>
            <p:ph type="body" sz="half" idx="2"/>
          </p:nvPr>
        </p:nvSpPr>
        <p:spPr>
          <a:xfrm>
            <a:off x="1036082" y="192024"/>
            <a:ext cx="8825659" cy="1255776"/>
          </a:xfrm>
        </p:spPr>
        <p:txBody>
          <a:bodyPr>
            <a:normAutofit/>
          </a:bodyPr>
          <a:lstStyle/>
          <a:p>
            <a:pPr algn="ctr"/>
            <a:r>
              <a:rPr lang="es-CL" sz="6000" b="1" dirty="0" smtClean="0">
                <a:latin typeface="Tempus Sans ITC" panose="04020404030D07020202" pitchFamily="82" charset="0"/>
              </a:rPr>
              <a:t>ÉPOCA EGIPCIA</a:t>
            </a:r>
            <a:endParaRPr lang="es-CL" sz="6000" b="1" dirty="0">
              <a:latin typeface="Tempus Sans ITC" panose="04020404030D07020202" pitchFamily="82" charset="0"/>
            </a:endParaRPr>
          </a:p>
        </p:txBody>
      </p:sp>
    </p:spTree>
    <p:extLst>
      <p:ext uri="{BB962C8B-B14F-4D97-AF65-F5344CB8AC3E}">
        <p14:creationId xmlns:p14="http://schemas.microsoft.com/office/powerpoint/2010/main" val="4213004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730" y="-54864"/>
            <a:ext cx="9569622" cy="6373368"/>
          </a:xfrm>
          <a:prstGeom prst="rect">
            <a:avLst/>
          </a:prstGeom>
        </p:spPr>
      </p:pic>
      <p:sp>
        <p:nvSpPr>
          <p:cNvPr id="3" name="Rectángulo 2"/>
          <p:cNvSpPr/>
          <p:nvPr/>
        </p:nvSpPr>
        <p:spPr>
          <a:xfrm>
            <a:off x="6614160" y="6318504"/>
            <a:ext cx="3822192" cy="539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smtClean="0">
                <a:solidFill>
                  <a:schemeClr val="bg1"/>
                </a:solidFill>
                <a:latin typeface="Tempus Sans ITC" panose="04020404030D07020202" pitchFamily="82" charset="0"/>
              </a:rPr>
              <a:t>Pintura mural en tumbas.</a:t>
            </a:r>
            <a:endParaRPr lang="es-CL" b="1" dirty="0">
              <a:solidFill>
                <a:schemeClr val="bg1"/>
              </a:solidFill>
              <a:latin typeface="Tempus Sans ITC" panose="04020404030D07020202" pitchFamily="82" charset="0"/>
            </a:endParaRPr>
          </a:p>
        </p:txBody>
      </p:sp>
    </p:spTree>
    <p:extLst>
      <p:ext uri="{BB962C8B-B14F-4D97-AF65-F5344CB8AC3E}">
        <p14:creationId xmlns:p14="http://schemas.microsoft.com/office/powerpoint/2010/main" val="20231617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 y="1124712"/>
            <a:ext cx="11466576" cy="5733288"/>
          </a:xfrm>
          <a:prstGeom prst="rect">
            <a:avLst/>
          </a:prstGeom>
        </p:spPr>
      </p:pic>
      <p:sp>
        <p:nvSpPr>
          <p:cNvPr id="3" name="Rectángulo 2"/>
          <p:cNvSpPr/>
          <p:nvPr/>
        </p:nvSpPr>
        <p:spPr>
          <a:xfrm>
            <a:off x="2898648" y="493776"/>
            <a:ext cx="7543800" cy="630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smtClean="0">
                <a:solidFill>
                  <a:schemeClr val="bg1"/>
                </a:solidFill>
                <a:latin typeface="Tempus Sans ITC" panose="04020404030D07020202" pitchFamily="82" charset="0"/>
              </a:rPr>
              <a:t>Dioses y Faraones egipcios pintados en las paredes exteriores de un templo.</a:t>
            </a:r>
            <a:endParaRPr lang="es-CL" b="1" dirty="0">
              <a:solidFill>
                <a:schemeClr val="bg1"/>
              </a:solidFill>
              <a:latin typeface="Tempus Sans ITC" panose="04020404030D07020202" pitchFamily="82" charset="0"/>
            </a:endParaRPr>
          </a:p>
        </p:txBody>
      </p:sp>
    </p:spTree>
    <p:extLst>
      <p:ext uri="{BB962C8B-B14F-4D97-AF65-F5344CB8AC3E}">
        <p14:creationId xmlns:p14="http://schemas.microsoft.com/office/powerpoint/2010/main" val="37045965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06424" y="1152144"/>
            <a:ext cx="9198864" cy="4585871"/>
          </a:xfrm>
          <a:prstGeom prst="rect">
            <a:avLst/>
          </a:prstGeom>
        </p:spPr>
        <p:txBody>
          <a:bodyPr wrap="square">
            <a:spAutoFit/>
          </a:bodyPr>
          <a:lstStyle/>
          <a:p>
            <a:pPr algn="just"/>
            <a:r>
              <a:rPr lang="es-ES" sz="4000" b="1" dirty="0" smtClean="0">
                <a:latin typeface="Tempus Sans ITC" panose="04020404030D07020202" pitchFamily="82" charset="0"/>
              </a:rPr>
              <a:t>ÉPOCA RENACENTISTA:</a:t>
            </a:r>
          </a:p>
          <a:p>
            <a:pPr algn="just"/>
            <a:endParaRPr lang="es-ES" sz="2800" b="1" dirty="0">
              <a:latin typeface="Tempus Sans ITC" panose="04020404030D07020202" pitchFamily="82" charset="0"/>
            </a:endParaRPr>
          </a:p>
          <a:p>
            <a:pPr algn="just"/>
            <a:r>
              <a:rPr lang="es-ES" sz="2800" b="1" dirty="0" smtClean="0">
                <a:latin typeface="Tempus Sans ITC" panose="04020404030D07020202" pitchFamily="82" charset="0"/>
              </a:rPr>
              <a:t>El </a:t>
            </a:r>
            <a:r>
              <a:rPr lang="es-ES" sz="2800" b="1" dirty="0">
                <a:latin typeface="Tempus Sans ITC" panose="04020404030D07020202" pitchFamily="82" charset="0"/>
              </a:rPr>
              <a:t>auge del arte mural tuvo lugar en el Renacimiento, con grandes exponentes como </a:t>
            </a:r>
            <a:r>
              <a:rPr lang="es-ES" sz="2800" b="1" dirty="0" smtClean="0">
                <a:latin typeface="Tempus Sans ITC" panose="04020404030D07020202" pitchFamily="82" charset="0"/>
              </a:rPr>
              <a:t>Rafael (Rafael </a:t>
            </a:r>
            <a:r>
              <a:rPr lang="es-ES" sz="2800" b="1" dirty="0" err="1" smtClean="0">
                <a:latin typeface="Tempus Sans ITC" panose="04020404030D07020202" pitchFamily="82" charset="0"/>
              </a:rPr>
              <a:t>Sanzio</a:t>
            </a:r>
            <a:r>
              <a:rPr lang="es-ES" sz="2800" b="1" dirty="0" smtClean="0">
                <a:latin typeface="Tempus Sans ITC" panose="04020404030D07020202" pitchFamily="82" charset="0"/>
              </a:rPr>
              <a:t>). </a:t>
            </a:r>
            <a:r>
              <a:rPr lang="es-ES" sz="2800" b="1" dirty="0">
                <a:latin typeface="Tempus Sans ITC" panose="04020404030D07020202" pitchFamily="82" charset="0"/>
              </a:rPr>
              <a:t>Entre los murales más famosos se encuentran aquellos que pintó en </a:t>
            </a:r>
            <a:r>
              <a:rPr lang="es-ES" sz="2800" b="1" dirty="0" smtClean="0">
                <a:latin typeface="Tempus Sans ITC" panose="04020404030D07020202" pitchFamily="82" charset="0"/>
              </a:rPr>
              <a:t>las Estancias del Vaticano (conocidas por Estancias de Rafael).</a:t>
            </a:r>
            <a:endParaRPr lang="es-ES" sz="2800" dirty="0" smtClean="0"/>
          </a:p>
          <a:p>
            <a:pPr algn="just"/>
            <a:r>
              <a:rPr lang="es-ES" sz="2800" b="1" dirty="0" smtClean="0">
                <a:latin typeface="Tempus Sans ITC" panose="04020404030D07020202" pitchFamily="82" charset="0"/>
              </a:rPr>
              <a:t>También </a:t>
            </a:r>
            <a:r>
              <a:rPr lang="es-ES" sz="2800" b="1" dirty="0">
                <a:latin typeface="Tempus Sans ITC" panose="04020404030D07020202" pitchFamily="82" charset="0"/>
              </a:rPr>
              <a:t>es importante nombrar </a:t>
            </a:r>
            <a:r>
              <a:rPr lang="es-ES" sz="2800" b="1" dirty="0" smtClean="0">
                <a:latin typeface="Tempus Sans ITC" panose="04020404030D07020202" pitchFamily="82" charset="0"/>
              </a:rPr>
              <a:t>a Miguel </a:t>
            </a:r>
            <a:r>
              <a:rPr lang="es-ES" sz="2800" b="1" dirty="0">
                <a:latin typeface="Tempus Sans ITC" panose="04020404030D07020202" pitchFamily="82" charset="0"/>
              </a:rPr>
              <a:t>Ángel </a:t>
            </a:r>
            <a:r>
              <a:rPr lang="es-ES" sz="2800" b="1" dirty="0" smtClean="0">
                <a:latin typeface="Tempus Sans ITC" panose="04020404030D07020202" pitchFamily="82" charset="0"/>
              </a:rPr>
              <a:t>(Miguel Ángel </a:t>
            </a:r>
            <a:r>
              <a:rPr lang="es-ES" sz="2800" b="1" dirty="0" err="1" smtClean="0">
                <a:latin typeface="Tempus Sans ITC" panose="04020404030D07020202" pitchFamily="82" charset="0"/>
              </a:rPr>
              <a:t>Buonarroti</a:t>
            </a:r>
            <a:r>
              <a:rPr lang="es-ES" sz="2800" b="1" dirty="0" smtClean="0">
                <a:latin typeface="Tempus Sans ITC" panose="04020404030D07020202" pitchFamily="82" charset="0"/>
              </a:rPr>
              <a:t>) y </a:t>
            </a:r>
            <a:r>
              <a:rPr lang="es-ES" sz="2800" b="1" dirty="0">
                <a:latin typeface="Tempus Sans ITC" panose="04020404030D07020202" pitchFamily="82" charset="0"/>
              </a:rPr>
              <a:t>su </a:t>
            </a:r>
            <a:r>
              <a:rPr lang="es-ES" sz="2800" b="1" dirty="0" smtClean="0">
                <a:latin typeface="Tempus Sans ITC" panose="04020404030D07020202" pitchFamily="82" charset="0"/>
              </a:rPr>
              <a:t>gran obra </a:t>
            </a:r>
            <a:r>
              <a:rPr lang="es-ES" sz="2800" b="1" dirty="0">
                <a:latin typeface="Tempus Sans ITC" panose="04020404030D07020202" pitchFamily="82" charset="0"/>
              </a:rPr>
              <a:t>en la Capilla </a:t>
            </a:r>
            <a:r>
              <a:rPr lang="es-ES" sz="2800" b="1" dirty="0" smtClean="0">
                <a:latin typeface="Tempus Sans ITC" panose="04020404030D07020202" pitchFamily="82" charset="0"/>
              </a:rPr>
              <a:t>Sixtina</a:t>
            </a:r>
            <a:r>
              <a:rPr lang="es-ES" sz="2800" b="1" dirty="0">
                <a:latin typeface="Tempus Sans ITC" panose="04020404030D07020202" pitchFamily="82" charset="0"/>
              </a:rPr>
              <a:t> </a:t>
            </a:r>
            <a:r>
              <a:rPr lang="es-ES" sz="2800" b="1" dirty="0" smtClean="0">
                <a:latin typeface="Tempus Sans ITC" panose="04020404030D07020202" pitchFamily="82" charset="0"/>
              </a:rPr>
              <a:t>y a Leonardo Da Vinci</a:t>
            </a:r>
            <a:r>
              <a:rPr lang="es-CL" sz="2800" b="1" dirty="0">
                <a:latin typeface="Tempus Sans ITC" panose="04020404030D07020202" pitchFamily="82" charset="0"/>
              </a:rPr>
              <a:t> </a:t>
            </a:r>
            <a:r>
              <a:rPr lang="es-CL" sz="2800" b="1" dirty="0" smtClean="0">
                <a:latin typeface="Tempus Sans ITC" panose="04020404030D07020202" pitchFamily="82" charset="0"/>
              </a:rPr>
              <a:t>con el famoso mural “La última cena”.</a:t>
            </a:r>
            <a:endParaRPr lang="es-ES" sz="2800" b="1" dirty="0" smtClean="0">
              <a:latin typeface="Tempus Sans ITC" panose="04020404030D07020202" pitchFamily="82" charset="0"/>
            </a:endParaRPr>
          </a:p>
        </p:txBody>
      </p:sp>
    </p:spTree>
    <p:extLst>
      <p:ext uri="{BB962C8B-B14F-4D97-AF65-F5344CB8AC3E}">
        <p14:creationId xmlns:p14="http://schemas.microsoft.com/office/powerpoint/2010/main" val="29481931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4097" y="1108346"/>
            <a:ext cx="8087296" cy="5749654"/>
          </a:xfrm>
          <a:prstGeom prst="rect">
            <a:avLst/>
          </a:prstGeom>
        </p:spPr>
      </p:pic>
      <p:sp>
        <p:nvSpPr>
          <p:cNvPr id="3" name="Rectángulo 2"/>
          <p:cNvSpPr/>
          <p:nvPr/>
        </p:nvSpPr>
        <p:spPr>
          <a:xfrm>
            <a:off x="0" y="6007608"/>
            <a:ext cx="3054097" cy="850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smtClean="0">
                <a:solidFill>
                  <a:schemeClr val="bg1"/>
                </a:solidFill>
                <a:latin typeface="Tempus Sans ITC" panose="04020404030D07020202" pitchFamily="82" charset="0"/>
              </a:rPr>
              <a:t>Rafael </a:t>
            </a:r>
            <a:r>
              <a:rPr lang="es-CL" b="1" dirty="0" err="1" smtClean="0">
                <a:solidFill>
                  <a:schemeClr val="bg1"/>
                </a:solidFill>
                <a:latin typeface="Tempus Sans ITC" panose="04020404030D07020202" pitchFamily="82" charset="0"/>
              </a:rPr>
              <a:t>Sanzio</a:t>
            </a:r>
            <a:r>
              <a:rPr lang="es-CL" b="1" dirty="0" smtClean="0">
                <a:solidFill>
                  <a:schemeClr val="bg1"/>
                </a:solidFill>
                <a:latin typeface="Tempus Sans ITC" panose="04020404030D07020202" pitchFamily="82" charset="0"/>
              </a:rPr>
              <a:t>,</a:t>
            </a:r>
          </a:p>
          <a:p>
            <a:pPr algn="ctr"/>
            <a:r>
              <a:rPr lang="es-CL" b="1" dirty="0" smtClean="0">
                <a:solidFill>
                  <a:schemeClr val="bg1"/>
                </a:solidFill>
                <a:latin typeface="Tempus Sans ITC" panose="04020404030D07020202" pitchFamily="82" charset="0"/>
              </a:rPr>
              <a:t>La escuela de Atenas.</a:t>
            </a:r>
            <a:endParaRPr lang="es-CL" b="1" dirty="0">
              <a:solidFill>
                <a:schemeClr val="bg1"/>
              </a:solidFill>
              <a:latin typeface="Tempus Sans ITC" panose="04020404030D07020202" pitchFamily="82" charset="0"/>
            </a:endParaRPr>
          </a:p>
        </p:txBody>
      </p:sp>
    </p:spTree>
    <p:extLst>
      <p:ext uri="{BB962C8B-B14F-4D97-AF65-F5344CB8AC3E}">
        <p14:creationId xmlns:p14="http://schemas.microsoft.com/office/powerpoint/2010/main" val="18510795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 y="1115507"/>
            <a:ext cx="11112080" cy="5111557"/>
          </a:xfrm>
          <a:prstGeom prst="rect">
            <a:avLst/>
          </a:prstGeom>
        </p:spPr>
      </p:pic>
      <p:sp>
        <p:nvSpPr>
          <p:cNvPr id="3" name="Rectángulo 2"/>
          <p:cNvSpPr/>
          <p:nvPr/>
        </p:nvSpPr>
        <p:spPr>
          <a:xfrm>
            <a:off x="731520" y="612648"/>
            <a:ext cx="7534656" cy="5028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smtClean="0">
                <a:solidFill>
                  <a:schemeClr val="bg1"/>
                </a:solidFill>
                <a:latin typeface="Tempus Sans ITC" panose="04020404030D07020202" pitchFamily="82" charset="0"/>
              </a:rPr>
              <a:t>La creación de Adán, Miguel Ángel. Capilla Sixtina</a:t>
            </a:r>
            <a:r>
              <a:rPr lang="es-CL" b="1" dirty="0">
                <a:solidFill>
                  <a:schemeClr val="bg1"/>
                </a:solidFill>
                <a:latin typeface="Tempus Sans ITC" panose="04020404030D07020202" pitchFamily="82" charset="0"/>
              </a:rPr>
              <a:t> </a:t>
            </a:r>
            <a:r>
              <a:rPr lang="es-CL" b="1" dirty="0" smtClean="0">
                <a:solidFill>
                  <a:schemeClr val="bg1"/>
                </a:solidFill>
                <a:latin typeface="Tempus Sans ITC" panose="04020404030D07020202" pitchFamily="82" charset="0"/>
              </a:rPr>
              <a:t>(detalle).</a:t>
            </a:r>
            <a:endParaRPr lang="es-CL" b="1" dirty="0">
              <a:solidFill>
                <a:schemeClr val="bg1"/>
              </a:solidFill>
              <a:latin typeface="Tempus Sans ITC" panose="04020404030D07020202" pitchFamily="82" charset="0"/>
            </a:endParaRPr>
          </a:p>
        </p:txBody>
      </p:sp>
    </p:spTree>
    <p:extLst>
      <p:ext uri="{BB962C8B-B14F-4D97-AF65-F5344CB8AC3E}">
        <p14:creationId xmlns:p14="http://schemas.microsoft.com/office/powerpoint/2010/main" val="2138028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469" y="0"/>
            <a:ext cx="10058400" cy="6845300"/>
          </a:xfrm>
          <a:prstGeom prst="rect">
            <a:avLst/>
          </a:prstGeom>
        </p:spPr>
      </p:pic>
      <p:sp>
        <p:nvSpPr>
          <p:cNvPr id="3" name="Rectángulo 2"/>
          <p:cNvSpPr/>
          <p:nvPr/>
        </p:nvSpPr>
        <p:spPr>
          <a:xfrm>
            <a:off x="0" y="6373368"/>
            <a:ext cx="3063240" cy="471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smtClean="0">
                <a:solidFill>
                  <a:schemeClr val="bg1"/>
                </a:solidFill>
                <a:latin typeface="Tempus Sans ITC" panose="04020404030D07020202" pitchFamily="82" charset="0"/>
              </a:rPr>
              <a:t>Miguel Ángel. Capilla Sixtina.</a:t>
            </a:r>
            <a:endParaRPr lang="es-CL" b="1" dirty="0">
              <a:solidFill>
                <a:schemeClr val="bg1"/>
              </a:solidFill>
              <a:latin typeface="Tempus Sans ITC" panose="04020404030D07020202" pitchFamily="82" charset="0"/>
            </a:endParaRPr>
          </a:p>
        </p:txBody>
      </p:sp>
    </p:spTree>
    <p:extLst>
      <p:ext uri="{BB962C8B-B14F-4D97-AF65-F5344CB8AC3E}">
        <p14:creationId xmlns:p14="http://schemas.microsoft.com/office/powerpoint/2010/main" val="36884516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079" y="1170433"/>
            <a:ext cx="9293410" cy="5687567"/>
          </a:xfrm>
          <a:prstGeom prst="rect">
            <a:avLst/>
          </a:prstGeom>
        </p:spPr>
      </p:pic>
      <p:sp>
        <p:nvSpPr>
          <p:cNvPr id="5" name="Rectángulo 4"/>
          <p:cNvSpPr/>
          <p:nvPr/>
        </p:nvSpPr>
        <p:spPr>
          <a:xfrm>
            <a:off x="0" y="676656"/>
            <a:ext cx="9293410" cy="493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smtClean="0">
                <a:solidFill>
                  <a:schemeClr val="bg1"/>
                </a:solidFill>
                <a:latin typeface="Tempus Sans ITC" panose="04020404030D07020202" pitchFamily="82" charset="0"/>
              </a:rPr>
              <a:t>Pietro </a:t>
            </a:r>
            <a:r>
              <a:rPr lang="es-CL" b="1" dirty="0" err="1" smtClean="0">
                <a:solidFill>
                  <a:schemeClr val="bg1"/>
                </a:solidFill>
                <a:latin typeface="Tempus Sans ITC" panose="04020404030D07020202" pitchFamily="82" charset="0"/>
              </a:rPr>
              <a:t>Perugino</a:t>
            </a:r>
            <a:r>
              <a:rPr lang="es-CL" b="1" dirty="0" smtClean="0">
                <a:solidFill>
                  <a:schemeClr val="bg1"/>
                </a:solidFill>
                <a:latin typeface="Tempus Sans ITC" panose="04020404030D07020202" pitchFamily="82" charset="0"/>
              </a:rPr>
              <a:t>, Entrega de las llaves a San Pedro. Capilla Sixtina.</a:t>
            </a:r>
            <a:endParaRPr lang="es-CL" b="1" dirty="0">
              <a:solidFill>
                <a:schemeClr val="bg1"/>
              </a:solidFill>
              <a:latin typeface="Tempus Sans ITC" panose="04020404030D07020202" pitchFamily="82" charset="0"/>
            </a:endParaRPr>
          </a:p>
        </p:txBody>
      </p:sp>
    </p:spTree>
    <p:extLst>
      <p:ext uri="{BB962C8B-B14F-4D97-AF65-F5344CB8AC3E}">
        <p14:creationId xmlns:p14="http://schemas.microsoft.com/office/powerpoint/2010/main" val="13568770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144" y="0"/>
            <a:ext cx="9262872" cy="5804733"/>
          </a:xfrm>
          <a:prstGeom prst="rect">
            <a:avLst/>
          </a:prstGeom>
        </p:spPr>
      </p:pic>
      <p:sp>
        <p:nvSpPr>
          <p:cNvPr id="3" name="Rectángulo 2"/>
          <p:cNvSpPr/>
          <p:nvPr/>
        </p:nvSpPr>
        <p:spPr>
          <a:xfrm>
            <a:off x="1152144" y="5804733"/>
            <a:ext cx="9262872" cy="722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smtClean="0">
                <a:solidFill>
                  <a:schemeClr val="bg1"/>
                </a:solidFill>
                <a:latin typeface="Tempus Sans ITC" panose="04020404030D07020202" pitchFamily="82" charset="0"/>
              </a:rPr>
              <a:t>Sandro Botticelli, Episodios de la vida de Moisés. Capilla Sixtina.</a:t>
            </a:r>
            <a:endParaRPr lang="es-CL" b="1" dirty="0">
              <a:solidFill>
                <a:schemeClr val="bg1"/>
              </a:solidFill>
              <a:latin typeface="Tempus Sans ITC" panose="04020404030D07020202" pitchFamily="82" charset="0"/>
            </a:endParaRPr>
          </a:p>
        </p:txBody>
      </p:sp>
    </p:spTree>
    <p:extLst>
      <p:ext uri="{BB962C8B-B14F-4D97-AF65-F5344CB8AC3E}">
        <p14:creationId xmlns:p14="http://schemas.microsoft.com/office/powerpoint/2010/main" val="28529589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Mis documentos\U2004 trabajos\Práctica 4\murales\la ultima cena.JPG"/>
          <p:cNvPicPr/>
          <p:nvPr/>
        </p:nvPicPr>
        <p:blipFill>
          <a:blip r:embed="rId2"/>
          <a:srcRect/>
          <a:stretch>
            <a:fillRect/>
          </a:stretch>
        </p:blipFill>
        <p:spPr bwMode="auto">
          <a:xfrm>
            <a:off x="905256" y="0"/>
            <a:ext cx="9500616" cy="5769864"/>
          </a:xfrm>
          <a:prstGeom prst="rect">
            <a:avLst/>
          </a:prstGeom>
          <a:noFill/>
          <a:ln w="9525">
            <a:noFill/>
            <a:miter lim="800000"/>
            <a:headEnd/>
            <a:tailEnd/>
          </a:ln>
        </p:spPr>
      </p:pic>
      <p:sp>
        <p:nvSpPr>
          <p:cNvPr id="3" name="Rectángulo 2"/>
          <p:cNvSpPr/>
          <p:nvPr/>
        </p:nvSpPr>
        <p:spPr>
          <a:xfrm>
            <a:off x="3154680" y="5769864"/>
            <a:ext cx="4864608" cy="557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smtClean="0">
                <a:solidFill>
                  <a:schemeClr val="bg1"/>
                </a:solidFill>
                <a:latin typeface="Tempus Sans ITC" panose="04020404030D07020202" pitchFamily="82" charset="0"/>
              </a:rPr>
              <a:t>Leonardo Da Vinci, La última cena.</a:t>
            </a:r>
            <a:endParaRPr lang="es-CL" b="1" dirty="0">
              <a:solidFill>
                <a:schemeClr val="bg1"/>
              </a:solidFill>
              <a:latin typeface="Tempus Sans ITC" panose="04020404030D07020202" pitchFamily="82" charset="0"/>
            </a:endParaRPr>
          </a:p>
        </p:txBody>
      </p:sp>
    </p:spTree>
    <p:extLst>
      <p:ext uri="{BB962C8B-B14F-4D97-AF65-F5344CB8AC3E}">
        <p14:creationId xmlns:p14="http://schemas.microsoft.com/office/powerpoint/2010/main" val="16552587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84632" y="1124712"/>
            <a:ext cx="9966960" cy="5632311"/>
          </a:xfrm>
          <a:prstGeom prst="rect">
            <a:avLst/>
          </a:prstGeom>
        </p:spPr>
        <p:txBody>
          <a:bodyPr wrap="square">
            <a:spAutoFit/>
          </a:bodyPr>
          <a:lstStyle/>
          <a:p>
            <a:pPr algn="just"/>
            <a:r>
              <a:rPr lang="es-CL" sz="2400" b="1" dirty="0">
                <a:latin typeface="Tempus Sans ITC" panose="04020404030D07020202" pitchFamily="82" charset="0"/>
                <a:ea typeface="Calibri" panose="020F0502020204030204" pitchFamily="34" charset="0"/>
              </a:rPr>
              <a:t>El arte mural es toda aquella pintura que se realiza sobre un muro o pared. También se puede realizar sobre los techos. Es una forma de arte muy antigua, que nació con las pinturas que realizaron los hombres de la Prehistoria en las paredes de las cuevas y que se hizo muy popular durante la época del </a:t>
            </a:r>
            <a:r>
              <a:rPr lang="es-CL" sz="2400" b="1" dirty="0" smtClean="0">
                <a:latin typeface="Tempus Sans ITC" panose="04020404030D07020202" pitchFamily="82" charset="0"/>
                <a:ea typeface="Calibri" panose="020F0502020204030204" pitchFamily="34" charset="0"/>
              </a:rPr>
              <a:t>Renacimiento </a:t>
            </a:r>
            <a:r>
              <a:rPr lang="es-ES" sz="2400" b="1" dirty="0" smtClean="0">
                <a:latin typeface="Tempus Sans ITC" panose="04020404030D07020202" pitchFamily="82" charset="0"/>
                <a:ea typeface="Calibri" panose="020F0502020204030204" pitchFamily="34" charset="0"/>
              </a:rPr>
              <a:t>en </a:t>
            </a:r>
            <a:r>
              <a:rPr lang="es-ES" sz="2400" b="1" dirty="0">
                <a:latin typeface="Tempus Sans ITC" panose="04020404030D07020202" pitchFamily="82" charset="0"/>
                <a:ea typeface="Calibri" panose="020F0502020204030204" pitchFamily="34" charset="0"/>
              </a:rPr>
              <a:t>las ciudades antiguas, plazas, templos, </a:t>
            </a:r>
            <a:r>
              <a:rPr lang="es-ES" sz="2400" b="1" dirty="0" smtClean="0">
                <a:latin typeface="Tempus Sans ITC" panose="04020404030D07020202" pitchFamily="82" charset="0"/>
                <a:ea typeface="Calibri" panose="020F0502020204030204" pitchFamily="34" charset="0"/>
              </a:rPr>
              <a:t>viviendas, generalmente ilustrando </a:t>
            </a:r>
            <a:r>
              <a:rPr lang="es-ES" sz="2400" b="1" dirty="0">
                <a:latin typeface="Tempus Sans ITC" panose="04020404030D07020202" pitchFamily="82" charset="0"/>
                <a:ea typeface="Calibri" panose="020F0502020204030204" pitchFamily="34" charset="0"/>
              </a:rPr>
              <a:t>actividades de la vida cotidiana o del universo religioso. Con el paso de los años, ha sido utilizada como lucha revolucionaria, en la búsqueda de cambios </a:t>
            </a:r>
            <a:r>
              <a:rPr lang="es-ES" sz="2400" b="1" dirty="0" smtClean="0">
                <a:latin typeface="Tempus Sans ITC" panose="04020404030D07020202" pitchFamily="82" charset="0"/>
                <a:ea typeface="Calibri" panose="020F0502020204030204" pitchFamily="34" charset="0"/>
              </a:rPr>
              <a:t>sociales.</a:t>
            </a:r>
            <a:r>
              <a:rPr lang="es-CL" sz="2400" dirty="0">
                <a:latin typeface="Tempus Sans ITC" panose="04020404030D07020202" pitchFamily="82" charset="0"/>
              </a:rPr>
              <a:t> </a:t>
            </a:r>
            <a:endParaRPr lang="es-CL" sz="2400" dirty="0" smtClean="0">
              <a:latin typeface="Tempus Sans ITC" panose="04020404030D07020202" pitchFamily="82" charset="0"/>
            </a:endParaRPr>
          </a:p>
          <a:p>
            <a:pPr algn="just"/>
            <a:r>
              <a:rPr lang="es-CL" sz="2400" b="1" dirty="0" smtClean="0">
                <a:latin typeface="Tempus Sans ITC" panose="04020404030D07020202" pitchFamily="82" charset="0"/>
              </a:rPr>
              <a:t>En </a:t>
            </a:r>
            <a:r>
              <a:rPr lang="es-CL" sz="2400" b="1" dirty="0">
                <a:latin typeface="Tempus Sans ITC" panose="04020404030D07020202" pitchFamily="82" charset="0"/>
              </a:rPr>
              <a:t>la actualidad, el arte mural ha evolucionado mucho. Sobre todo, en el tipo de historias que </a:t>
            </a:r>
            <a:r>
              <a:rPr lang="es-CL" sz="2400" b="1" dirty="0" smtClean="0">
                <a:latin typeface="Tempus Sans ITC" panose="04020404030D07020202" pitchFamily="82" charset="0"/>
              </a:rPr>
              <a:t>cuentan, </a:t>
            </a:r>
            <a:r>
              <a:rPr lang="es-CL" sz="2400" b="1" dirty="0">
                <a:latin typeface="Tempus Sans ITC" panose="04020404030D07020202" pitchFamily="82" charset="0"/>
              </a:rPr>
              <a:t>más reivindicativas, más sociales, más callejeras. Sin duda, el arte nunca morirá y mucho menos los murales. </a:t>
            </a:r>
            <a:endParaRPr lang="es-CL" sz="2400" b="1" dirty="0" smtClean="0">
              <a:latin typeface="Tempus Sans ITC" panose="04020404030D07020202" pitchFamily="82" charset="0"/>
            </a:endParaRPr>
          </a:p>
          <a:p>
            <a:pPr algn="just"/>
            <a:r>
              <a:rPr lang="es-CL" sz="2400" b="1" dirty="0" smtClean="0">
                <a:latin typeface="Tempus Sans ITC" panose="04020404030D07020202" pitchFamily="82" charset="0"/>
              </a:rPr>
              <a:t>Son </a:t>
            </a:r>
            <a:r>
              <a:rPr lang="es-CL" sz="2400" b="1" dirty="0">
                <a:latin typeface="Tempus Sans ITC" panose="04020404030D07020202" pitchFamily="82" charset="0"/>
              </a:rPr>
              <a:t>pinturas mucho más fáciles de observar, ya que la mayoría de ellas ahora pueden verse en el exterior de las fachadas y muros de las ciudades.</a:t>
            </a:r>
          </a:p>
          <a:p>
            <a:pPr algn="just"/>
            <a:endParaRPr lang="es-CL" sz="2400" b="1" dirty="0">
              <a:latin typeface="Tempus Sans ITC" panose="04020404030D07020202" pitchFamily="82" charset="0"/>
            </a:endParaRPr>
          </a:p>
          <a:p>
            <a:pPr algn="just"/>
            <a:endParaRPr lang="es-CL" sz="2400" b="1" dirty="0">
              <a:latin typeface="Tempus Sans ITC" panose="04020404030D07020202" pitchFamily="82" charset="0"/>
            </a:endParaRPr>
          </a:p>
        </p:txBody>
      </p:sp>
    </p:spTree>
    <p:extLst>
      <p:ext uri="{BB962C8B-B14F-4D97-AF65-F5344CB8AC3E}">
        <p14:creationId xmlns:p14="http://schemas.microsoft.com/office/powerpoint/2010/main" val="42198153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69264" y="667512"/>
            <a:ext cx="9089136" cy="4907882"/>
          </a:xfrm>
          <a:prstGeom prst="rect">
            <a:avLst/>
          </a:prstGeom>
        </p:spPr>
        <p:txBody>
          <a:bodyPr wrap="square">
            <a:spAutoFit/>
          </a:bodyPr>
          <a:lstStyle/>
          <a:p>
            <a:pPr algn="just">
              <a:lnSpc>
                <a:spcPct val="107000"/>
              </a:lnSpc>
              <a:spcAft>
                <a:spcPts val="800"/>
              </a:spcAft>
            </a:pPr>
            <a:r>
              <a:rPr lang="es-CL" sz="4000" b="1" dirty="0" smtClean="0">
                <a:latin typeface="Tempus Sans ITC" panose="04020404030D07020202" pitchFamily="82" charset="0"/>
                <a:ea typeface="Calibri" panose="020F0502020204030204" pitchFamily="34" charset="0"/>
                <a:cs typeface="Times New Roman" panose="02020603050405020304" pitchFamily="18" charset="0"/>
              </a:rPr>
              <a:t>MURALISMO MEXICANO:</a:t>
            </a:r>
          </a:p>
          <a:p>
            <a:pPr algn="just">
              <a:lnSpc>
                <a:spcPct val="107000"/>
              </a:lnSpc>
              <a:spcAft>
                <a:spcPts val="800"/>
              </a:spcAft>
            </a:pPr>
            <a:r>
              <a:rPr lang="es-CL" sz="2400" b="1" dirty="0" smtClean="0">
                <a:latin typeface="Tempus Sans ITC" panose="04020404030D07020202" pitchFamily="82" charset="0"/>
                <a:ea typeface="Calibri" panose="020F0502020204030204" pitchFamily="34" charset="0"/>
                <a:cs typeface="Times New Roman" panose="02020603050405020304" pitchFamily="18" charset="0"/>
              </a:rPr>
              <a:t>El </a:t>
            </a:r>
            <a:r>
              <a:rPr lang="es-CL" sz="2400" b="1" u="sng" dirty="0">
                <a:solidFill>
                  <a:srgbClr val="0000FF"/>
                </a:solidFill>
                <a:latin typeface="Tempus Sans ITC" panose="04020404030D07020202" pitchFamily="82" charset="0"/>
                <a:ea typeface="Calibri" panose="020F0502020204030204" pitchFamily="34" charset="0"/>
                <a:cs typeface="Times New Roman" panose="02020603050405020304" pitchFamily="18" charset="0"/>
                <a:hlinkClick r:id="rId2"/>
              </a:rPr>
              <a:t>muralismo mexicano</a:t>
            </a:r>
            <a:r>
              <a:rPr lang="es-CL" sz="2400" b="1" dirty="0">
                <a:latin typeface="Tempus Sans ITC" panose="04020404030D07020202" pitchFamily="82" charset="0"/>
                <a:ea typeface="Calibri" panose="020F0502020204030204" pitchFamily="34" charset="0"/>
                <a:cs typeface="Times New Roman" panose="02020603050405020304" pitchFamily="18" charset="0"/>
              </a:rPr>
              <a:t> nació a principios del siglo XX como una respuesta al caos y la incertidumbre que se extendía por todo el mundo, tras los estragos causados tanto por la Revolución como por la Primera Guerra Mundial y la gran depresión; la sociedad necesitaba de alguien o algo que fuera capaz de alzar la voz en pos de un cambio inmediato que permitiera a la gente salir adelante. </a:t>
            </a:r>
            <a:endParaRPr lang="es-CL" sz="2400" b="1" dirty="0" smtClean="0">
              <a:latin typeface="Tempus Sans ITC" panose="04020404030D07020202" pitchFamily="82" charset="0"/>
              <a:ea typeface="Calibri" panose="020F0502020204030204" pitchFamily="34" charset="0"/>
              <a:cs typeface="Times New Roman" panose="02020603050405020304" pitchFamily="18" charset="0"/>
            </a:endParaRPr>
          </a:p>
          <a:p>
            <a:pPr algn="just">
              <a:lnSpc>
                <a:spcPct val="107000"/>
              </a:lnSpc>
              <a:spcAft>
                <a:spcPts val="800"/>
              </a:spcAft>
            </a:pPr>
            <a:r>
              <a:rPr lang="es-CL" sz="2400" b="1" dirty="0" smtClean="0">
                <a:latin typeface="Tempus Sans ITC" panose="04020404030D07020202" pitchFamily="82" charset="0"/>
                <a:ea typeface="Calibri" panose="020F0502020204030204" pitchFamily="34" charset="0"/>
                <a:cs typeface="Times New Roman" panose="02020603050405020304" pitchFamily="18" charset="0"/>
              </a:rPr>
              <a:t>Artistas </a:t>
            </a:r>
            <a:r>
              <a:rPr lang="es-CL" sz="2400" b="1" dirty="0">
                <a:latin typeface="Tempus Sans ITC" panose="04020404030D07020202" pitchFamily="82" charset="0"/>
                <a:ea typeface="Calibri" panose="020F0502020204030204" pitchFamily="34" charset="0"/>
                <a:cs typeface="Times New Roman" panose="02020603050405020304" pitchFamily="18" charset="0"/>
              </a:rPr>
              <a:t>como David Alfaro Siqueiros, Diego Rivera, José Clemente </a:t>
            </a:r>
            <a:r>
              <a:rPr lang="es-CL" sz="2400" b="1" dirty="0" smtClean="0">
                <a:latin typeface="Tempus Sans ITC" panose="04020404030D07020202" pitchFamily="82" charset="0"/>
                <a:ea typeface="Calibri" panose="020F0502020204030204" pitchFamily="34" charset="0"/>
                <a:cs typeface="Times New Roman" panose="02020603050405020304" pitchFamily="18" charset="0"/>
              </a:rPr>
              <a:t>Orozco, Jorge González Camarena y Rufino Tamayo encontraron </a:t>
            </a:r>
            <a:r>
              <a:rPr lang="es-CL" sz="2400" b="1" dirty="0">
                <a:latin typeface="Tempus Sans ITC" panose="04020404030D07020202" pitchFamily="82" charset="0"/>
                <a:ea typeface="Calibri" panose="020F0502020204030204" pitchFamily="34" charset="0"/>
                <a:cs typeface="Times New Roman" panose="02020603050405020304" pitchFamily="18" charset="0"/>
              </a:rPr>
              <a:t>en su pintura ese discurso que necesitaban para lanzar un mensaje en contra de todo lo que estaba dañando a la sociedad.</a:t>
            </a:r>
            <a:endParaRPr lang="es-CL" sz="2400" b="1" dirty="0">
              <a:effectLst/>
              <a:latin typeface="Tempus Sans ITC" panose="04020404030D07020202" pitchFamily="8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95738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0" y="13083"/>
            <a:ext cx="7452931" cy="6113398"/>
          </a:xfrm>
          <a:prstGeom prst="rect">
            <a:avLst/>
          </a:prstGeom>
        </p:spPr>
      </p:pic>
      <p:sp>
        <p:nvSpPr>
          <p:cNvPr id="3" name="Rectángulo 2"/>
          <p:cNvSpPr/>
          <p:nvPr/>
        </p:nvSpPr>
        <p:spPr>
          <a:xfrm>
            <a:off x="2583465" y="6126480"/>
            <a:ext cx="8321040" cy="731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chemeClr val="bg1"/>
                </a:solidFill>
                <a:latin typeface="Tempus Sans ITC" panose="04020404030D07020202" pitchFamily="82" charset="0"/>
              </a:rPr>
              <a:t>José Clemente Orozco, </a:t>
            </a:r>
            <a:r>
              <a:rPr lang="es-ES" b="1" dirty="0">
                <a:solidFill>
                  <a:schemeClr val="bg1"/>
                </a:solidFill>
                <a:latin typeface="Tempus Sans ITC" panose="04020404030D07020202" pitchFamily="82" charset="0"/>
              </a:rPr>
              <a:t>La destrucción del viejo orden, </a:t>
            </a:r>
            <a:r>
              <a:rPr lang="es-ES" b="1" dirty="0" smtClean="0">
                <a:solidFill>
                  <a:schemeClr val="bg1"/>
                </a:solidFill>
                <a:latin typeface="Tempus Sans ITC" panose="04020404030D07020202" pitchFamily="82" charset="0"/>
              </a:rPr>
              <a:t>fresco 1926.</a:t>
            </a:r>
            <a:endParaRPr lang="es-CL" b="1" dirty="0">
              <a:solidFill>
                <a:schemeClr val="bg1"/>
              </a:solidFill>
              <a:latin typeface="Tempus Sans ITC" panose="04020404030D07020202" pitchFamily="82" charset="0"/>
            </a:endParaRPr>
          </a:p>
        </p:txBody>
      </p:sp>
    </p:spTree>
    <p:extLst>
      <p:ext uri="{BB962C8B-B14F-4D97-AF65-F5344CB8AC3E}">
        <p14:creationId xmlns:p14="http://schemas.microsoft.com/office/powerpoint/2010/main" val="9217132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44368"/>
            <a:ext cx="12192000" cy="3657600"/>
          </a:xfrm>
          <a:prstGeom prst="rect">
            <a:avLst/>
          </a:prstGeom>
        </p:spPr>
      </p:pic>
      <p:sp>
        <p:nvSpPr>
          <p:cNvPr id="3" name="Rectángulo 2"/>
          <p:cNvSpPr/>
          <p:nvPr/>
        </p:nvSpPr>
        <p:spPr>
          <a:xfrm>
            <a:off x="3639312" y="2404872"/>
            <a:ext cx="5056632" cy="539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smtClean="0">
                <a:solidFill>
                  <a:schemeClr val="bg1"/>
                </a:solidFill>
                <a:latin typeface="Tempus Sans ITC" panose="04020404030D07020202" pitchFamily="82" charset="0"/>
              </a:rPr>
              <a:t>Diego Rivera, Unidad Panamericana.</a:t>
            </a:r>
            <a:endParaRPr lang="es-CL" b="1" dirty="0">
              <a:solidFill>
                <a:schemeClr val="bg1"/>
              </a:solidFill>
              <a:latin typeface="Tempus Sans ITC" panose="04020404030D07020202" pitchFamily="82" charset="0"/>
            </a:endParaRPr>
          </a:p>
        </p:txBody>
      </p:sp>
    </p:spTree>
    <p:extLst>
      <p:ext uri="{BB962C8B-B14F-4D97-AF65-F5344CB8AC3E}">
        <p14:creationId xmlns:p14="http://schemas.microsoft.com/office/powerpoint/2010/main" val="36481920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745" y="791991"/>
            <a:ext cx="10058400" cy="6066009"/>
          </a:xfrm>
          <a:prstGeom prst="rect">
            <a:avLst/>
          </a:prstGeom>
        </p:spPr>
      </p:pic>
      <p:sp>
        <p:nvSpPr>
          <p:cNvPr id="3" name="Rectángulo 2"/>
          <p:cNvSpPr/>
          <p:nvPr/>
        </p:nvSpPr>
        <p:spPr>
          <a:xfrm>
            <a:off x="382745" y="353079"/>
            <a:ext cx="4937760" cy="4389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smtClean="0">
                <a:solidFill>
                  <a:schemeClr val="bg1"/>
                </a:solidFill>
                <a:latin typeface="Tempus Sans ITC" panose="04020404030D07020202" pitchFamily="82" charset="0"/>
              </a:rPr>
              <a:t>Diego Rivera, Caña de azúcar.</a:t>
            </a:r>
            <a:endParaRPr lang="es-CL" b="1" dirty="0">
              <a:solidFill>
                <a:schemeClr val="bg1"/>
              </a:solidFill>
              <a:latin typeface="Tempus Sans ITC" panose="04020404030D07020202" pitchFamily="82" charset="0"/>
            </a:endParaRPr>
          </a:p>
        </p:txBody>
      </p:sp>
    </p:spTree>
    <p:extLst>
      <p:ext uri="{BB962C8B-B14F-4D97-AF65-F5344CB8AC3E}">
        <p14:creationId xmlns:p14="http://schemas.microsoft.com/office/powerpoint/2010/main" val="41381327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268021" y="5202936"/>
            <a:ext cx="5687568" cy="694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smtClean="0">
                <a:solidFill>
                  <a:schemeClr val="bg1"/>
                </a:solidFill>
                <a:latin typeface="Tempus Sans ITC" panose="04020404030D07020202" pitchFamily="82" charset="0"/>
              </a:rPr>
              <a:t>David Alfaro Siqueiros, Del </a:t>
            </a:r>
            <a:r>
              <a:rPr lang="es-CL" b="1" dirty="0" err="1" smtClean="0">
                <a:solidFill>
                  <a:schemeClr val="bg1"/>
                </a:solidFill>
                <a:latin typeface="Tempus Sans ITC" panose="04020404030D07020202" pitchFamily="82" charset="0"/>
              </a:rPr>
              <a:t>Porfirismo</a:t>
            </a:r>
            <a:r>
              <a:rPr lang="es-CL" b="1" dirty="0" smtClean="0">
                <a:solidFill>
                  <a:schemeClr val="bg1"/>
                </a:solidFill>
                <a:latin typeface="Tempus Sans ITC" panose="04020404030D07020202" pitchFamily="82" charset="0"/>
              </a:rPr>
              <a:t> a la revolución.</a:t>
            </a:r>
            <a:endParaRPr lang="es-CL" b="1" dirty="0">
              <a:solidFill>
                <a:schemeClr val="bg1"/>
              </a:solidFill>
              <a:latin typeface="Tempus Sans ITC" panose="04020404030D07020202" pitchFamily="82"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7" y="1664208"/>
            <a:ext cx="12234505" cy="3538728"/>
          </a:xfrm>
          <a:prstGeom prst="rect">
            <a:avLst/>
          </a:prstGeom>
        </p:spPr>
      </p:pic>
    </p:spTree>
    <p:extLst>
      <p:ext uri="{BB962C8B-B14F-4D97-AF65-F5344CB8AC3E}">
        <p14:creationId xmlns:p14="http://schemas.microsoft.com/office/powerpoint/2010/main" val="24896274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382256" y="1124712"/>
            <a:ext cx="4809744" cy="5017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smtClean="0">
                <a:solidFill>
                  <a:schemeClr val="bg1"/>
                </a:solidFill>
                <a:latin typeface="Tempus Sans ITC" panose="04020404030D07020202" pitchFamily="82" charset="0"/>
              </a:rPr>
              <a:t>David Alfaro Siqueiros, Muerte al invasor.</a:t>
            </a:r>
          </a:p>
          <a:p>
            <a:pPr algn="ctr"/>
            <a:r>
              <a:rPr lang="es-CL" b="1" dirty="0" smtClean="0">
                <a:solidFill>
                  <a:schemeClr val="bg1"/>
                </a:solidFill>
                <a:latin typeface="Tempus Sans ITC" panose="04020404030D07020202" pitchFamily="82" charset="0"/>
              </a:rPr>
              <a:t>Mural ubicado en Chillán.</a:t>
            </a:r>
            <a:endParaRPr lang="es-CL" b="1" dirty="0">
              <a:solidFill>
                <a:schemeClr val="bg1"/>
              </a:solidFill>
              <a:latin typeface="Tempus Sans ITC" panose="04020404030D07020202" pitchFamily="82"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47"/>
            <a:ext cx="7571232" cy="6849053"/>
          </a:xfrm>
          <a:prstGeom prst="rect">
            <a:avLst/>
          </a:prstGeom>
        </p:spPr>
      </p:pic>
    </p:spTree>
    <p:extLst>
      <p:ext uri="{BB962C8B-B14F-4D97-AF65-F5344CB8AC3E}">
        <p14:creationId xmlns:p14="http://schemas.microsoft.com/office/powerpoint/2010/main" val="39314624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7360" y="0"/>
            <a:ext cx="8127111" cy="5713751"/>
          </a:xfrm>
          <a:prstGeom prst="rect">
            <a:avLst/>
          </a:prstGeom>
        </p:spPr>
      </p:pic>
      <p:sp>
        <p:nvSpPr>
          <p:cNvPr id="4" name="Rectángulo 3"/>
          <p:cNvSpPr/>
          <p:nvPr/>
        </p:nvSpPr>
        <p:spPr>
          <a:xfrm>
            <a:off x="3505771" y="5713751"/>
            <a:ext cx="4590288" cy="5133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smtClean="0">
                <a:solidFill>
                  <a:schemeClr val="bg1"/>
                </a:solidFill>
                <a:latin typeface="Tempus Sans ITC" panose="04020404030D07020202" pitchFamily="82" charset="0"/>
              </a:rPr>
              <a:t>Jorge González Camarena, La Patria.</a:t>
            </a:r>
            <a:endParaRPr lang="es-CL" b="1" dirty="0">
              <a:solidFill>
                <a:schemeClr val="bg1"/>
              </a:solidFill>
              <a:latin typeface="Tempus Sans ITC" panose="04020404030D07020202" pitchFamily="82" charset="0"/>
            </a:endParaRPr>
          </a:p>
        </p:txBody>
      </p:sp>
    </p:spTree>
    <p:extLst>
      <p:ext uri="{BB962C8B-B14F-4D97-AF65-F5344CB8AC3E}">
        <p14:creationId xmlns:p14="http://schemas.microsoft.com/office/powerpoint/2010/main" val="8747758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087" y="1655064"/>
            <a:ext cx="11898511" cy="3694176"/>
          </a:xfrm>
          <a:prstGeom prst="rect">
            <a:avLst/>
          </a:prstGeom>
        </p:spPr>
      </p:pic>
      <p:sp>
        <p:nvSpPr>
          <p:cNvPr id="3" name="Rectángulo 2"/>
          <p:cNvSpPr/>
          <p:nvPr/>
        </p:nvSpPr>
        <p:spPr>
          <a:xfrm>
            <a:off x="1753802" y="5349240"/>
            <a:ext cx="8641080" cy="694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smtClean="0">
                <a:solidFill>
                  <a:schemeClr val="bg1"/>
                </a:solidFill>
                <a:latin typeface="Tempus Sans ITC" panose="04020404030D07020202" pitchFamily="82" charset="0"/>
              </a:rPr>
              <a:t>Jorge González Camarena, Presencia de américa latina</a:t>
            </a:r>
            <a:r>
              <a:rPr lang="es-CL" b="1" dirty="0">
                <a:solidFill>
                  <a:schemeClr val="bg1"/>
                </a:solidFill>
              </a:rPr>
              <a:t> </a:t>
            </a:r>
            <a:r>
              <a:rPr lang="es-CL" b="1" dirty="0" smtClean="0">
                <a:solidFill>
                  <a:schemeClr val="bg1"/>
                </a:solidFill>
                <a:latin typeface="Tempus Sans ITC" panose="04020404030D07020202" pitchFamily="82" charset="0"/>
              </a:rPr>
              <a:t>(fragmento).</a:t>
            </a:r>
          </a:p>
          <a:p>
            <a:pPr algn="ctr"/>
            <a:r>
              <a:rPr lang="es-CL" b="1" dirty="0">
                <a:solidFill>
                  <a:schemeClr val="bg1"/>
                </a:solidFill>
                <a:latin typeface="Tempus Sans ITC" panose="04020404030D07020202" pitchFamily="82" charset="0"/>
              </a:rPr>
              <a:t>M</a:t>
            </a:r>
            <a:r>
              <a:rPr lang="es-CL" b="1" dirty="0" smtClean="0">
                <a:solidFill>
                  <a:schemeClr val="bg1"/>
                </a:solidFill>
                <a:latin typeface="Tempus Sans ITC" panose="04020404030D07020202" pitchFamily="82" charset="0"/>
              </a:rPr>
              <a:t>ural ubicado en la pinacoteca de la universidad de Concepción.</a:t>
            </a:r>
            <a:endParaRPr lang="es-CL" b="1" dirty="0">
              <a:solidFill>
                <a:schemeClr val="bg1"/>
              </a:solidFill>
              <a:latin typeface="Tempus Sans ITC" panose="04020404030D07020202" pitchFamily="82" charset="0"/>
            </a:endParaRPr>
          </a:p>
        </p:txBody>
      </p:sp>
    </p:spTree>
    <p:extLst>
      <p:ext uri="{BB962C8B-B14F-4D97-AF65-F5344CB8AC3E}">
        <p14:creationId xmlns:p14="http://schemas.microsoft.com/office/powerpoint/2010/main" val="36324972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564" y="731019"/>
            <a:ext cx="8818444" cy="6126981"/>
          </a:xfrm>
          <a:prstGeom prst="rect">
            <a:avLst/>
          </a:prstGeom>
        </p:spPr>
      </p:pic>
      <p:sp>
        <p:nvSpPr>
          <p:cNvPr id="3" name="Rectángulo 2"/>
          <p:cNvSpPr/>
          <p:nvPr/>
        </p:nvSpPr>
        <p:spPr>
          <a:xfrm>
            <a:off x="9208008" y="6190488"/>
            <a:ext cx="2983992" cy="667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smtClean="0">
                <a:solidFill>
                  <a:schemeClr val="bg1"/>
                </a:solidFill>
                <a:latin typeface="Tempus Sans ITC" panose="04020404030D07020202" pitchFamily="82" charset="0"/>
              </a:rPr>
              <a:t>Rufino Tamayo, Carnaval, 1936.</a:t>
            </a:r>
            <a:endParaRPr lang="es-CL" b="1" dirty="0">
              <a:solidFill>
                <a:schemeClr val="bg1"/>
              </a:solidFill>
              <a:latin typeface="Tempus Sans ITC" panose="04020404030D07020202" pitchFamily="82" charset="0"/>
            </a:endParaRPr>
          </a:p>
        </p:txBody>
      </p:sp>
    </p:spTree>
    <p:extLst>
      <p:ext uri="{BB962C8B-B14F-4D97-AF65-F5344CB8AC3E}">
        <p14:creationId xmlns:p14="http://schemas.microsoft.com/office/powerpoint/2010/main" val="22886895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34424"/>
            <a:ext cx="12191999" cy="3970492"/>
          </a:xfrm>
          <a:prstGeom prst="rect">
            <a:avLst/>
          </a:prstGeom>
        </p:spPr>
      </p:pic>
      <p:sp>
        <p:nvSpPr>
          <p:cNvPr id="3" name="Rectángulo 2"/>
          <p:cNvSpPr/>
          <p:nvPr/>
        </p:nvSpPr>
        <p:spPr>
          <a:xfrm>
            <a:off x="3785616" y="1294928"/>
            <a:ext cx="4379976" cy="539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smtClean="0">
                <a:solidFill>
                  <a:schemeClr val="bg1"/>
                </a:solidFill>
                <a:latin typeface="Tempus Sans ITC" panose="04020404030D07020202" pitchFamily="82" charset="0"/>
              </a:rPr>
              <a:t>Rufino Tamayo, El día y la noche.</a:t>
            </a:r>
            <a:endParaRPr lang="es-CL" b="1" dirty="0">
              <a:solidFill>
                <a:schemeClr val="bg1"/>
              </a:solidFill>
              <a:latin typeface="Tempus Sans ITC" panose="04020404030D07020202" pitchFamily="82" charset="0"/>
            </a:endParaRPr>
          </a:p>
        </p:txBody>
      </p:sp>
    </p:spTree>
    <p:extLst>
      <p:ext uri="{BB962C8B-B14F-4D97-AF65-F5344CB8AC3E}">
        <p14:creationId xmlns:p14="http://schemas.microsoft.com/office/powerpoint/2010/main" val="42232579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04088" y="1234440"/>
            <a:ext cx="9619488" cy="4448013"/>
          </a:xfrm>
          <a:prstGeom prst="rect">
            <a:avLst/>
          </a:prstGeom>
        </p:spPr>
        <p:txBody>
          <a:bodyPr wrap="square">
            <a:spAutoFit/>
          </a:bodyPr>
          <a:lstStyle/>
          <a:p>
            <a:pPr algn="just">
              <a:lnSpc>
                <a:spcPct val="107000"/>
              </a:lnSpc>
              <a:spcAft>
                <a:spcPts val="800"/>
              </a:spcAft>
            </a:pPr>
            <a:r>
              <a:rPr lang="es-CL" sz="2400" b="1" u="sng" dirty="0">
                <a:latin typeface="Tempus Sans ITC" panose="04020404030D07020202" pitchFamily="82" charset="0"/>
                <a:ea typeface="Times New Roman" panose="02020603050405020304" pitchFamily="18" charset="0"/>
                <a:cs typeface="Times New Roman" panose="02020603050405020304" pitchFamily="18" charset="0"/>
              </a:rPr>
              <a:t>Características del arte mural</a:t>
            </a:r>
            <a:endParaRPr lang="es-CL" sz="2400" b="1" u="sng" dirty="0">
              <a:latin typeface="Tempus Sans ITC" panose="04020404030D07020202" pitchFamily="82" charset="0"/>
              <a:ea typeface="Calibri" panose="020F0502020204030204" pitchFamily="34" charset="0"/>
              <a:cs typeface="Times New Roman" panose="02020603050405020304" pitchFamily="18" charset="0"/>
            </a:endParaRPr>
          </a:p>
          <a:p>
            <a:pPr algn="just">
              <a:lnSpc>
                <a:spcPct val="107000"/>
              </a:lnSpc>
              <a:spcAft>
                <a:spcPts val="800"/>
              </a:spcAft>
            </a:pPr>
            <a:r>
              <a:rPr lang="es-CL" sz="2400" b="1" dirty="0">
                <a:latin typeface="Tempus Sans ITC" panose="04020404030D07020202" pitchFamily="82" charset="0"/>
                <a:ea typeface="Times New Roman" panose="02020603050405020304" pitchFamily="18" charset="0"/>
                <a:cs typeface="Times New Roman" panose="02020603050405020304" pitchFamily="18" charset="0"/>
              </a:rPr>
              <a:t>La pintura mural es casi siempre un elemento decorativo de la arquitectura. El mural debe contener una historia en las pinturas. Por este motivo, también se utiliza como método </a:t>
            </a:r>
            <a:r>
              <a:rPr lang="es-CL" sz="2400" b="1" dirty="0" smtClean="0">
                <a:latin typeface="Tempus Sans ITC" panose="04020404030D07020202" pitchFamily="82" charset="0"/>
                <a:ea typeface="Times New Roman" panose="02020603050405020304" pitchFamily="18" charset="0"/>
                <a:cs typeface="Times New Roman" panose="02020603050405020304" pitchFamily="18" charset="0"/>
              </a:rPr>
              <a:t>didáctico.</a:t>
            </a:r>
          </a:p>
          <a:p>
            <a:pPr algn="just">
              <a:lnSpc>
                <a:spcPct val="107000"/>
              </a:lnSpc>
              <a:spcAft>
                <a:spcPts val="800"/>
              </a:spcAft>
            </a:pPr>
            <a:r>
              <a:rPr lang="es-CL" sz="2400" b="1" u="sng" dirty="0" smtClean="0">
                <a:latin typeface="Tempus Sans ITC" panose="04020404030D07020202" pitchFamily="82" charset="0"/>
                <a:ea typeface="Times New Roman" panose="02020603050405020304" pitchFamily="18" charset="0"/>
                <a:cs typeface="Times New Roman" panose="02020603050405020304" pitchFamily="18" charset="0"/>
              </a:rPr>
              <a:t>Principales </a:t>
            </a:r>
            <a:r>
              <a:rPr lang="es-CL" sz="2400" b="1" u="sng" dirty="0">
                <a:latin typeface="Tempus Sans ITC" panose="04020404030D07020202" pitchFamily="82" charset="0"/>
                <a:ea typeface="Times New Roman" panose="02020603050405020304" pitchFamily="18" charset="0"/>
                <a:cs typeface="Times New Roman" panose="02020603050405020304" pitchFamily="18" charset="0"/>
              </a:rPr>
              <a:t>características </a:t>
            </a:r>
            <a:r>
              <a:rPr lang="es-CL" sz="2400" b="1" dirty="0" smtClean="0">
                <a:latin typeface="Tempus Sans ITC" panose="04020404030D07020202" pitchFamily="82" charset="0"/>
                <a:ea typeface="Times New Roman" panose="02020603050405020304" pitchFamily="18" charset="0"/>
                <a:cs typeface="Times New Roman" panose="02020603050405020304" pitchFamily="18" charset="0"/>
              </a:rPr>
              <a:t>:</a:t>
            </a:r>
            <a:endParaRPr lang="es-CL" sz="2400" b="1" dirty="0">
              <a:latin typeface="Tempus Sans ITC" panose="04020404030D07020202" pitchFamily="82"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s-CL" sz="2400" b="1" dirty="0">
                <a:solidFill>
                  <a:srgbClr val="FFFF00"/>
                </a:solidFill>
                <a:latin typeface="Tempus Sans ITC" panose="04020404030D07020202" pitchFamily="82" charset="0"/>
                <a:ea typeface="Times New Roman" panose="02020603050405020304" pitchFamily="18" charset="0"/>
                <a:cs typeface="Times New Roman" panose="02020603050405020304" pitchFamily="18" charset="0"/>
              </a:rPr>
              <a:t>Monumentalidad</a:t>
            </a:r>
            <a:r>
              <a:rPr lang="es-CL" sz="2400" b="1" dirty="0">
                <a:latin typeface="Tempus Sans ITC" panose="04020404030D07020202" pitchFamily="82" charset="0"/>
                <a:ea typeface="Times New Roman" panose="02020603050405020304" pitchFamily="18" charset="0"/>
                <a:cs typeface="Times New Roman" panose="02020603050405020304" pitchFamily="18" charset="0"/>
              </a:rPr>
              <a:t>: La cual no solo está dada por el tamaño de la pared sino por cuestiones compositivas de la imagen.</a:t>
            </a:r>
            <a:endParaRPr lang="es-CL" sz="2400" b="1" dirty="0">
              <a:latin typeface="Tempus Sans ITC" panose="04020404030D07020202" pitchFamily="82"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SzPts val="1000"/>
              <a:buFont typeface="Symbol" panose="05050102010706020507" pitchFamily="18" charset="2"/>
              <a:buChar char=""/>
              <a:tabLst>
                <a:tab pos="457200" algn="l"/>
              </a:tabLst>
            </a:pPr>
            <a:r>
              <a:rPr lang="es-CL" sz="2400" b="1" dirty="0" err="1">
                <a:solidFill>
                  <a:srgbClr val="FFFF00"/>
                </a:solidFill>
                <a:latin typeface="Tempus Sans ITC" panose="04020404030D07020202" pitchFamily="82" charset="0"/>
                <a:ea typeface="Times New Roman" panose="02020603050405020304" pitchFamily="18" charset="0"/>
                <a:cs typeface="Times New Roman" panose="02020603050405020304" pitchFamily="18" charset="0"/>
              </a:rPr>
              <a:t>Poliangularidad</a:t>
            </a:r>
            <a:r>
              <a:rPr lang="es-CL" sz="2400" b="1" dirty="0">
                <a:latin typeface="Tempus Sans ITC" panose="04020404030D07020202" pitchFamily="82" charset="0"/>
                <a:ea typeface="Times New Roman" panose="02020603050405020304" pitchFamily="18" charset="0"/>
                <a:cs typeface="Times New Roman" panose="02020603050405020304" pitchFamily="18" charset="0"/>
              </a:rPr>
              <a:t>: Hace referencia a los distintos puntos de vista y tamaños del plano, los cuales pueden estar en un mismo campo plástico.</a:t>
            </a:r>
            <a:endParaRPr lang="es-CL" sz="2400" b="1" dirty="0">
              <a:effectLst/>
              <a:latin typeface="Tempus Sans ITC" panose="04020404030D07020202" pitchFamily="8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85624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L" sz="6000" dirty="0" smtClean="0">
                <a:solidFill>
                  <a:schemeClr val="tx1"/>
                </a:solidFill>
                <a:latin typeface="Tempus Sans ITC" panose="04020404030D07020202" pitchFamily="82" charset="0"/>
              </a:rPr>
              <a:t>MURALISTAS CHILENOS.</a:t>
            </a:r>
            <a:endParaRPr lang="es-CL" sz="6000" dirty="0">
              <a:solidFill>
                <a:schemeClr val="tx1"/>
              </a:solidFill>
              <a:latin typeface="Tempus Sans ITC" panose="04020404030D07020202" pitchFamily="82" charset="0"/>
            </a:endParaRPr>
          </a:p>
        </p:txBody>
      </p:sp>
      <p:sp>
        <p:nvSpPr>
          <p:cNvPr id="3" name="Rectángulo 2"/>
          <p:cNvSpPr/>
          <p:nvPr/>
        </p:nvSpPr>
        <p:spPr>
          <a:xfrm>
            <a:off x="710119" y="1353312"/>
            <a:ext cx="9714041" cy="4524315"/>
          </a:xfrm>
          <a:prstGeom prst="rect">
            <a:avLst/>
          </a:prstGeom>
        </p:spPr>
        <p:txBody>
          <a:bodyPr wrap="square">
            <a:spAutoFit/>
          </a:bodyPr>
          <a:lstStyle/>
          <a:p>
            <a:pPr algn="just"/>
            <a:r>
              <a:rPr lang="es-ES" sz="3200" dirty="0">
                <a:latin typeface="Tempus Sans ITC" panose="04020404030D07020202" pitchFamily="82" charset="0"/>
              </a:rPr>
              <a:t>El muralismo en Chile, está presente como tal a partir de fines de la tercera década del siglo XX, con la visita a nuestro país del muralista mexicano David Alfaro Siqueiros y la realización de su mural “Muerte al invasor” en la escuela de </a:t>
            </a:r>
            <a:r>
              <a:rPr lang="es-ES" sz="3200" dirty="0" smtClean="0">
                <a:latin typeface="Tempus Sans ITC" panose="04020404030D07020202" pitchFamily="82" charset="0"/>
              </a:rPr>
              <a:t>Chillán.</a:t>
            </a:r>
          </a:p>
          <a:p>
            <a:pPr algn="just"/>
            <a:r>
              <a:rPr lang="es-CL" sz="3200" dirty="0" smtClean="0">
                <a:solidFill>
                  <a:srgbClr val="FFFF00"/>
                </a:solidFill>
                <a:latin typeface="Tempus Sans ITC" panose="04020404030D07020202" pitchFamily="82" charset="0"/>
              </a:rPr>
              <a:t>Principales muralistas:</a:t>
            </a:r>
          </a:p>
          <a:p>
            <a:pPr algn="just"/>
            <a:r>
              <a:rPr lang="es-CL" sz="3200" dirty="0" smtClean="0">
                <a:latin typeface="Tempus Sans ITC" panose="04020404030D07020202" pitchFamily="82" charset="0"/>
              </a:rPr>
              <a:t>Gregorio De La Fuente, José </a:t>
            </a:r>
            <a:r>
              <a:rPr lang="es-CL" sz="3200" dirty="0" err="1" smtClean="0">
                <a:latin typeface="Tempus Sans ITC" panose="04020404030D07020202" pitchFamily="82" charset="0"/>
              </a:rPr>
              <a:t>Venturelli</a:t>
            </a:r>
            <a:r>
              <a:rPr lang="es-CL" sz="3200" dirty="0" smtClean="0">
                <a:latin typeface="Tempus Sans ITC" panose="04020404030D07020202" pitchFamily="82" charset="0"/>
              </a:rPr>
              <a:t>, Laureano Guevara, Fernando Daza, Mario Toral, Ramón Vergara </a:t>
            </a:r>
            <a:r>
              <a:rPr lang="es-CL" sz="3200" dirty="0" err="1" smtClean="0">
                <a:latin typeface="Tempus Sans ITC" panose="04020404030D07020202" pitchFamily="82" charset="0"/>
              </a:rPr>
              <a:t>Grez</a:t>
            </a:r>
            <a:r>
              <a:rPr lang="es-CL" sz="3200" dirty="0" smtClean="0">
                <a:latin typeface="Tempus Sans ITC" panose="04020404030D07020202" pitchFamily="82" charset="0"/>
              </a:rPr>
              <a:t>, Roberto </a:t>
            </a:r>
            <a:r>
              <a:rPr lang="es-CL" sz="3200" dirty="0" err="1" smtClean="0">
                <a:latin typeface="Tempus Sans ITC" panose="04020404030D07020202" pitchFamily="82" charset="0"/>
              </a:rPr>
              <a:t>Matta</a:t>
            </a:r>
            <a:r>
              <a:rPr lang="es-CL" sz="3200" dirty="0" smtClean="0">
                <a:latin typeface="Tempus Sans ITC" panose="04020404030D07020202" pitchFamily="82" charset="0"/>
              </a:rPr>
              <a:t>, Brigada Ramona Parra.</a:t>
            </a:r>
            <a:endParaRPr lang="es-CL" sz="3200" dirty="0">
              <a:latin typeface="Tempus Sans ITC" panose="04020404030D07020202" pitchFamily="82" charset="0"/>
            </a:endParaRPr>
          </a:p>
        </p:txBody>
      </p:sp>
    </p:spTree>
    <p:extLst>
      <p:ext uri="{BB962C8B-B14F-4D97-AF65-F5344CB8AC3E}">
        <p14:creationId xmlns:p14="http://schemas.microsoft.com/office/powerpoint/2010/main" val="12548007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32068"/>
            <a:ext cx="12192000" cy="4032739"/>
          </a:xfrm>
          <a:prstGeom prst="rect">
            <a:avLst/>
          </a:prstGeom>
        </p:spPr>
      </p:pic>
      <p:sp>
        <p:nvSpPr>
          <p:cNvPr id="3" name="Rectángulo 2"/>
          <p:cNvSpPr/>
          <p:nvPr/>
        </p:nvSpPr>
        <p:spPr>
          <a:xfrm>
            <a:off x="4187952" y="1892808"/>
            <a:ext cx="6263640" cy="5392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smtClean="0">
                <a:solidFill>
                  <a:schemeClr val="bg1"/>
                </a:solidFill>
                <a:latin typeface="Tempus Sans ITC" panose="04020404030D07020202" pitchFamily="82" charset="0"/>
              </a:rPr>
              <a:t>Gregorio De La Fuente, Historia de Concepción</a:t>
            </a:r>
            <a:r>
              <a:rPr lang="es-CL" b="1" dirty="0">
                <a:solidFill>
                  <a:schemeClr val="bg1"/>
                </a:solidFill>
                <a:latin typeface="Tempus Sans ITC" panose="04020404030D07020202" pitchFamily="82" charset="0"/>
              </a:rPr>
              <a:t> </a:t>
            </a:r>
            <a:r>
              <a:rPr lang="es-CL" b="1" dirty="0" smtClean="0">
                <a:solidFill>
                  <a:schemeClr val="bg1"/>
                </a:solidFill>
                <a:latin typeface="Tempus Sans ITC" panose="04020404030D07020202" pitchFamily="82" charset="0"/>
              </a:rPr>
              <a:t>(fragmento).</a:t>
            </a:r>
            <a:endParaRPr lang="es-CL" b="1" dirty="0">
              <a:solidFill>
                <a:schemeClr val="bg1"/>
              </a:solidFill>
              <a:latin typeface="Tempus Sans ITC" panose="04020404030D07020202" pitchFamily="82" charset="0"/>
            </a:endParaRPr>
          </a:p>
        </p:txBody>
      </p:sp>
    </p:spTree>
    <p:extLst>
      <p:ext uri="{BB962C8B-B14F-4D97-AF65-F5344CB8AC3E}">
        <p14:creationId xmlns:p14="http://schemas.microsoft.com/office/powerpoint/2010/main" val="11339420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 y="1152144"/>
            <a:ext cx="12198096" cy="5047488"/>
          </a:xfrm>
          <a:prstGeom prst="rect">
            <a:avLst/>
          </a:prstGeom>
        </p:spPr>
      </p:pic>
      <p:sp>
        <p:nvSpPr>
          <p:cNvPr id="3" name="Rectángulo 2"/>
          <p:cNvSpPr/>
          <p:nvPr/>
        </p:nvSpPr>
        <p:spPr>
          <a:xfrm>
            <a:off x="0" y="521208"/>
            <a:ext cx="5998464" cy="630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smtClean="0">
                <a:solidFill>
                  <a:schemeClr val="bg1"/>
                </a:solidFill>
                <a:latin typeface="Tempus Sans ITC" panose="04020404030D07020202" pitchFamily="82" charset="0"/>
              </a:rPr>
              <a:t>José </a:t>
            </a:r>
            <a:r>
              <a:rPr lang="es-CL" b="1" dirty="0" err="1" smtClean="0">
                <a:solidFill>
                  <a:schemeClr val="bg1"/>
                </a:solidFill>
                <a:latin typeface="Tempus Sans ITC" panose="04020404030D07020202" pitchFamily="82" charset="0"/>
              </a:rPr>
              <a:t>Venturelli</a:t>
            </a:r>
            <a:r>
              <a:rPr lang="es-CL" b="1" dirty="0" smtClean="0">
                <a:solidFill>
                  <a:schemeClr val="bg1"/>
                </a:solidFill>
                <a:latin typeface="Tempus Sans ITC" panose="04020404030D07020202" pitchFamily="82" charset="0"/>
              </a:rPr>
              <a:t>, Homenaje al trabajador.</a:t>
            </a:r>
            <a:endParaRPr lang="es-CL" b="1" dirty="0">
              <a:solidFill>
                <a:schemeClr val="bg1"/>
              </a:solidFill>
              <a:latin typeface="Tempus Sans ITC" panose="04020404030D07020202" pitchFamily="82" charset="0"/>
            </a:endParaRPr>
          </a:p>
        </p:txBody>
      </p:sp>
    </p:spTree>
    <p:extLst>
      <p:ext uri="{BB962C8B-B14F-4D97-AF65-F5344CB8AC3E}">
        <p14:creationId xmlns:p14="http://schemas.microsoft.com/office/powerpoint/2010/main" val="14242818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94" y="1154192"/>
            <a:ext cx="12164306" cy="3116056"/>
          </a:xfrm>
          <a:prstGeom prst="rect">
            <a:avLst/>
          </a:prstGeom>
        </p:spPr>
      </p:pic>
      <p:sp>
        <p:nvSpPr>
          <p:cNvPr id="3" name="Rectángulo 2"/>
          <p:cNvSpPr/>
          <p:nvPr/>
        </p:nvSpPr>
        <p:spPr>
          <a:xfrm>
            <a:off x="3163824" y="4270248"/>
            <a:ext cx="5148072" cy="713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smtClean="0">
                <a:solidFill>
                  <a:schemeClr val="bg1"/>
                </a:solidFill>
                <a:latin typeface="Tempus Sans ITC" panose="04020404030D07020202" pitchFamily="82" charset="0"/>
              </a:rPr>
              <a:t>Laureano Guevara, La agricultura.</a:t>
            </a:r>
            <a:endParaRPr lang="es-CL" b="1" dirty="0">
              <a:solidFill>
                <a:schemeClr val="bg1"/>
              </a:solidFill>
              <a:latin typeface="Tempus Sans ITC" panose="04020404030D07020202" pitchFamily="82" charset="0"/>
            </a:endParaRPr>
          </a:p>
        </p:txBody>
      </p:sp>
    </p:spTree>
    <p:extLst>
      <p:ext uri="{BB962C8B-B14F-4D97-AF65-F5344CB8AC3E}">
        <p14:creationId xmlns:p14="http://schemas.microsoft.com/office/powerpoint/2010/main" val="42200065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592" y="1152144"/>
            <a:ext cx="10384370" cy="4736592"/>
          </a:xfrm>
          <a:prstGeom prst="rect">
            <a:avLst/>
          </a:prstGeom>
        </p:spPr>
      </p:pic>
      <p:sp>
        <p:nvSpPr>
          <p:cNvPr id="4" name="Rectángulo 3"/>
          <p:cNvSpPr/>
          <p:nvPr/>
        </p:nvSpPr>
        <p:spPr>
          <a:xfrm>
            <a:off x="727592" y="548640"/>
            <a:ext cx="8516992" cy="603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smtClean="0">
                <a:solidFill>
                  <a:schemeClr val="bg1"/>
                </a:solidFill>
                <a:latin typeface="Tempus Sans ITC" panose="04020404030D07020202" pitchFamily="82" charset="0"/>
              </a:rPr>
              <a:t>Fernando Daza, Homenaje a Gabriela Mistral. </a:t>
            </a:r>
          </a:p>
          <a:p>
            <a:pPr algn="ctr"/>
            <a:r>
              <a:rPr lang="es-CL" b="1" dirty="0" smtClean="0">
                <a:solidFill>
                  <a:schemeClr val="bg1"/>
                </a:solidFill>
                <a:latin typeface="Tempus Sans ITC" panose="04020404030D07020202" pitchFamily="82" charset="0"/>
              </a:rPr>
              <a:t>Ubicado a los pies del cerro Santa Lucía, en plena alameda de Santiago.</a:t>
            </a:r>
            <a:endParaRPr lang="es-CL" b="1" dirty="0">
              <a:solidFill>
                <a:schemeClr val="bg1"/>
              </a:solidFill>
              <a:latin typeface="Tempus Sans ITC" panose="04020404030D07020202" pitchFamily="82" charset="0"/>
            </a:endParaRPr>
          </a:p>
        </p:txBody>
      </p:sp>
    </p:spTree>
    <p:extLst>
      <p:ext uri="{BB962C8B-B14F-4D97-AF65-F5344CB8AC3E}">
        <p14:creationId xmlns:p14="http://schemas.microsoft.com/office/powerpoint/2010/main" val="25458267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2944" y="1710294"/>
            <a:ext cx="4555720" cy="3940698"/>
          </a:xfrm>
          <a:prstGeom prst="rect">
            <a:avLst/>
          </a:prstGeom>
        </p:spPr>
      </p:pic>
      <p:sp>
        <p:nvSpPr>
          <p:cNvPr id="3" name="Rectángulo 2"/>
          <p:cNvSpPr/>
          <p:nvPr/>
        </p:nvSpPr>
        <p:spPr>
          <a:xfrm>
            <a:off x="1014984" y="5650992"/>
            <a:ext cx="10415016" cy="877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smtClean="0">
                <a:solidFill>
                  <a:schemeClr val="bg1"/>
                </a:solidFill>
                <a:latin typeface="Tempus Sans ITC" panose="04020404030D07020202" pitchFamily="82" charset="0"/>
              </a:rPr>
              <a:t>Mario Toral, </a:t>
            </a:r>
          </a:p>
          <a:p>
            <a:pPr algn="ctr"/>
            <a:r>
              <a:rPr lang="es-CL" b="1" dirty="0" smtClean="0">
                <a:solidFill>
                  <a:schemeClr val="bg1"/>
                </a:solidFill>
                <a:latin typeface="Tempus Sans ITC" panose="04020404030D07020202" pitchFamily="82" charset="0"/>
              </a:rPr>
              <a:t>Memoria visual de una nación</a:t>
            </a:r>
            <a:r>
              <a:rPr lang="es-CL" b="1" dirty="0">
                <a:solidFill>
                  <a:schemeClr val="bg1"/>
                </a:solidFill>
                <a:latin typeface="Tempus Sans ITC" panose="04020404030D07020202" pitchFamily="82" charset="0"/>
              </a:rPr>
              <a:t> </a:t>
            </a:r>
            <a:r>
              <a:rPr lang="es-CL" b="1" dirty="0" smtClean="0">
                <a:solidFill>
                  <a:schemeClr val="bg1"/>
                </a:solidFill>
                <a:latin typeface="Tempus Sans ITC" panose="04020404030D07020202" pitchFamily="82" charset="0"/>
              </a:rPr>
              <a:t>(fragmentos)</a:t>
            </a:r>
          </a:p>
          <a:p>
            <a:pPr algn="ctr"/>
            <a:r>
              <a:rPr lang="es-CL" b="1" dirty="0" smtClean="0">
                <a:solidFill>
                  <a:schemeClr val="bg1"/>
                </a:solidFill>
                <a:latin typeface="Tempus Sans ITC" panose="04020404030D07020202" pitchFamily="82" charset="0"/>
              </a:rPr>
              <a:t>Mural ubicado en la estación de metro U. de Chile.</a:t>
            </a:r>
            <a:endParaRPr lang="es-CL" b="1" dirty="0">
              <a:solidFill>
                <a:schemeClr val="bg1"/>
              </a:solidFill>
              <a:latin typeface="Tempus Sans ITC" panose="04020404030D07020202" pitchFamily="82" charset="0"/>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6203"/>
            <a:ext cx="7476268" cy="4984789"/>
          </a:xfrm>
          <a:prstGeom prst="rect">
            <a:avLst/>
          </a:prstGeom>
        </p:spPr>
      </p:pic>
    </p:spTree>
    <p:extLst>
      <p:ext uri="{BB962C8B-B14F-4D97-AF65-F5344CB8AC3E}">
        <p14:creationId xmlns:p14="http://schemas.microsoft.com/office/powerpoint/2010/main" val="548366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73"/>
            <a:ext cx="10424160" cy="5839865"/>
          </a:xfrm>
          <a:prstGeom prst="rect">
            <a:avLst/>
          </a:prstGeom>
        </p:spPr>
      </p:pic>
      <p:sp>
        <p:nvSpPr>
          <p:cNvPr id="3" name="Rectángulo 2"/>
          <p:cNvSpPr/>
          <p:nvPr/>
        </p:nvSpPr>
        <p:spPr>
          <a:xfrm>
            <a:off x="4718304" y="5853738"/>
            <a:ext cx="5705856" cy="594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smtClean="0">
                <a:solidFill>
                  <a:schemeClr val="bg1"/>
                </a:solidFill>
                <a:latin typeface="Tempus Sans ITC" panose="04020404030D07020202" pitchFamily="82" charset="0"/>
              </a:rPr>
              <a:t>Ramón Vergara </a:t>
            </a:r>
            <a:r>
              <a:rPr lang="es-CL" b="1" dirty="0" err="1" smtClean="0">
                <a:solidFill>
                  <a:schemeClr val="bg1"/>
                </a:solidFill>
                <a:latin typeface="Tempus Sans ITC" panose="04020404030D07020202" pitchFamily="82" charset="0"/>
              </a:rPr>
              <a:t>Grez</a:t>
            </a:r>
            <a:r>
              <a:rPr lang="es-CL" b="1" dirty="0" smtClean="0">
                <a:solidFill>
                  <a:schemeClr val="bg1"/>
                </a:solidFill>
                <a:latin typeface="Tempus Sans ITC" panose="04020404030D07020202" pitchFamily="82" charset="0"/>
              </a:rPr>
              <a:t>, Geometría andina.</a:t>
            </a:r>
            <a:endParaRPr lang="es-CL" b="1" dirty="0">
              <a:solidFill>
                <a:schemeClr val="bg1"/>
              </a:solidFill>
              <a:latin typeface="Tempus Sans ITC" panose="04020404030D07020202" pitchFamily="82" charset="0"/>
            </a:endParaRPr>
          </a:p>
        </p:txBody>
      </p:sp>
    </p:spTree>
    <p:extLst>
      <p:ext uri="{BB962C8B-B14F-4D97-AF65-F5344CB8AC3E}">
        <p14:creationId xmlns:p14="http://schemas.microsoft.com/office/powerpoint/2010/main" val="36555426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501" y="1074505"/>
            <a:ext cx="9436228" cy="5783495"/>
          </a:xfrm>
          <a:prstGeom prst="rect">
            <a:avLst/>
          </a:prstGeom>
        </p:spPr>
      </p:pic>
      <p:sp>
        <p:nvSpPr>
          <p:cNvPr id="4" name="Rectángulo 3"/>
          <p:cNvSpPr/>
          <p:nvPr/>
        </p:nvSpPr>
        <p:spPr>
          <a:xfrm>
            <a:off x="3666744" y="585216"/>
            <a:ext cx="3685032" cy="489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smtClean="0">
                <a:solidFill>
                  <a:schemeClr val="bg1"/>
                </a:solidFill>
                <a:latin typeface="Tempus Sans ITC" panose="04020404030D07020202" pitchFamily="82" charset="0"/>
              </a:rPr>
              <a:t>Brigada Ramona Parra.</a:t>
            </a:r>
            <a:endParaRPr lang="es-CL" b="1" dirty="0">
              <a:solidFill>
                <a:schemeClr val="bg1"/>
              </a:solidFill>
              <a:latin typeface="Tempus Sans ITC" panose="04020404030D07020202" pitchFamily="82" charset="0"/>
            </a:endParaRPr>
          </a:p>
        </p:txBody>
      </p:sp>
    </p:spTree>
    <p:extLst>
      <p:ext uri="{BB962C8B-B14F-4D97-AF65-F5344CB8AC3E}">
        <p14:creationId xmlns:p14="http://schemas.microsoft.com/office/powerpoint/2010/main" val="12476162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959522"/>
          </a:xfrm>
        </p:spPr>
        <p:txBody>
          <a:bodyPr/>
          <a:lstStyle/>
          <a:p>
            <a:pPr algn="ctr"/>
            <a:r>
              <a:rPr lang="es-CL" sz="6000" b="1" dirty="0" smtClean="0">
                <a:solidFill>
                  <a:schemeClr val="tx1"/>
                </a:solidFill>
                <a:latin typeface="Tempus Sans ITC" panose="04020404030D07020202" pitchFamily="82" charset="0"/>
              </a:rPr>
              <a:t>MURALES URBANOS.</a:t>
            </a:r>
            <a:endParaRPr lang="es-CL" sz="6000" b="1" dirty="0">
              <a:solidFill>
                <a:schemeClr val="tx1"/>
              </a:solidFill>
              <a:latin typeface="Tempus Sans ITC" panose="04020404030D07020202" pitchFamily="82"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136" y="1412240"/>
            <a:ext cx="10058400" cy="5364480"/>
          </a:xfrm>
          <a:prstGeom prst="rect">
            <a:avLst/>
          </a:prstGeom>
        </p:spPr>
      </p:pic>
    </p:spTree>
    <p:extLst>
      <p:ext uri="{BB962C8B-B14F-4D97-AF65-F5344CB8AC3E}">
        <p14:creationId xmlns:p14="http://schemas.microsoft.com/office/powerpoint/2010/main" val="3150584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408" y="305312"/>
            <a:ext cx="9441602" cy="6269224"/>
          </a:xfrm>
          <a:prstGeom prst="rect">
            <a:avLst/>
          </a:prstGeom>
        </p:spPr>
      </p:pic>
    </p:spTree>
    <p:extLst>
      <p:ext uri="{BB962C8B-B14F-4D97-AF65-F5344CB8AC3E}">
        <p14:creationId xmlns:p14="http://schemas.microsoft.com/office/powerpoint/2010/main" val="20138103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94360" y="320469"/>
            <a:ext cx="9747504" cy="5940088"/>
          </a:xfrm>
          <a:prstGeom prst="rect">
            <a:avLst/>
          </a:prstGeom>
        </p:spPr>
        <p:txBody>
          <a:bodyPr wrap="square">
            <a:spAutoFit/>
          </a:bodyPr>
          <a:lstStyle/>
          <a:p>
            <a:pPr algn="just"/>
            <a:r>
              <a:rPr lang="es-CL" sz="2400" b="1" u="sng" dirty="0" smtClean="0">
                <a:solidFill>
                  <a:srgbClr val="FFFF00"/>
                </a:solidFill>
                <a:latin typeface="Tempus Sans ITC" panose="04020404030D07020202" pitchFamily="82" charset="0"/>
                <a:ea typeface="Times New Roman" panose="02020603050405020304" pitchFamily="18" charset="0"/>
              </a:rPr>
              <a:t>TÉCNICAS:</a:t>
            </a:r>
          </a:p>
          <a:p>
            <a:pPr algn="just"/>
            <a:endParaRPr lang="es-CL" sz="2400" b="1" u="sng" dirty="0" smtClean="0">
              <a:solidFill>
                <a:srgbClr val="FFFF00"/>
              </a:solidFill>
              <a:latin typeface="Tempus Sans ITC" panose="04020404030D07020202" pitchFamily="82" charset="0"/>
              <a:ea typeface="Times New Roman" panose="02020603050405020304" pitchFamily="18" charset="0"/>
            </a:endParaRPr>
          </a:p>
          <a:p>
            <a:pPr algn="just"/>
            <a:r>
              <a:rPr lang="es-CL" sz="2400" b="1" u="sng" dirty="0" smtClean="0">
                <a:solidFill>
                  <a:srgbClr val="FFFF00"/>
                </a:solidFill>
                <a:latin typeface="Tempus Sans ITC" panose="04020404030D07020202" pitchFamily="82" charset="0"/>
                <a:ea typeface="Times New Roman" panose="02020603050405020304" pitchFamily="18" charset="0"/>
              </a:rPr>
              <a:t>Temple: </a:t>
            </a:r>
            <a:r>
              <a:rPr lang="es-CL" sz="2400" b="1" dirty="0">
                <a:latin typeface="Tempus Sans ITC" panose="04020404030D07020202" pitchFamily="82" charset="0"/>
                <a:ea typeface="Times New Roman" panose="02020603050405020304" pitchFamily="18" charset="0"/>
              </a:rPr>
              <a:t>c</a:t>
            </a:r>
            <a:r>
              <a:rPr lang="es-CL" sz="2400" b="1" dirty="0" smtClean="0">
                <a:latin typeface="Tempus Sans ITC" panose="04020404030D07020202" pitchFamily="82" charset="0"/>
              </a:rPr>
              <a:t>onsiste </a:t>
            </a:r>
            <a:r>
              <a:rPr lang="es-CL" sz="2400" b="1" dirty="0">
                <a:latin typeface="Tempus Sans ITC" panose="04020404030D07020202" pitchFamily="82" charset="0"/>
              </a:rPr>
              <a:t>en disolver el pigmento en agua y templarlo o engrosarlo con huevo, caseína, goma o una solución de glicerina. La pintura al temple es la técnica pictórica más antigua que se </a:t>
            </a:r>
            <a:r>
              <a:rPr lang="es-CL" sz="2400" b="1" dirty="0" smtClean="0">
                <a:latin typeface="Tempus Sans ITC" panose="04020404030D07020202" pitchFamily="82" charset="0"/>
              </a:rPr>
              <a:t>conoce.</a:t>
            </a:r>
            <a:endParaRPr lang="es-CL" sz="2400" b="1" dirty="0">
              <a:latin typeface="Tempus Sans ITC" panose="04020404030D07020202" pitchFamily="82" charset="0"/>
            </a:endParaRPr>
          </a:p>
          <a:p>
            <a:pPr algn="just"/>
            <a:r>
              <a:rPr lang="es-CL" sz="2400" b="1" u="sng" dirty="0" smtClean="0">
                <a:solidFill>
                  <a:srgbClr val="FFFF00"/>
                </a:solidFill>
                <a:latin typeface="Tempus Sans ITC" panose="04020404030D07020202" pitchFamily="82" charset="0"/>
                <a:ea typeface="Times New Roman" panose="02020603050405020304" pitchFamily="18" charset="0"/>
              </a:rPr>
              <a:t>Fresco: </a:t>
            </a:r>
            <a:r>
              <a:rPr lang="es-CL" sz="2400" b="1" dirty="0" smtClean="0">
                <a:latin typeface="Tempus Sans ITC" panose="04020404030D07020202" pitchFamily="82" charset="0"/>
                <a:ea typeface="Times New Roman" panose="02020603050405020304" pitchFamily="18" charset="0"/>
              </a:rPr>
              <a:t>s</a:t>
            </a:r>
            <a:r>
              <a:rPr lang="es-CL" sz="2400" b="1" dirty="0" smtClean="0">
                <a:latin typeface="Tempus Sans ITC" panose="04020404030D07020202" pitchFamily="82" charset="0"/>
              </a:rPr>
              <a:t>e </a:t>
            </a:r>
            <a:r>
              <a:rPr lang="es-CL" sz="2400" b="1" dirty="0">
                <a:latin typeface="Tempus Sans ITC" panose="04020404030D07020202" pitchFamily="82" charset="0"/>
              </a:rPr>
              <a:t>basa en la aplicación de pigmentos sobre una superficie de cal húmeda.</a:t>
            </a:r>
          </a:p>
          <a:p>
            <a:pPr algn="just"/>
            <a:r>
              <a:rPr lang="es-CL" sz="2400" b="1" u="sng" dirty="0">
                <a:solidFill>
                  <a:srgbClr val="FFFF00"/>
                </a:solidFill>
                <a:latin typeface="Tempus Sans ITC" panose="04020404030D07020202" pitchFamily="82" charset="0"/>
                <a:ea typeface="Times New Roman" panose="02020603050405020304" pitchFamily="18" charset="0"/>
              </a:rPr>
              <a:t>Encáustica: </a:t>
            </a:r>
            <a:r>
              <a:rPr lang="es-CL" sz="2400" b="1" dirty="0">
                <a:latin typeface="Tempus Sans ITC" panose="04020404030D07020202" pitchFamily="82" charset="0"/>
              </a:rPr>
              <a:t>mezcla de pigmentos con cera la cual se aplicaba con espátulas calientes y se esparcía sobre la superficie, con ayuda de pinceles de cerdas duras.</a:t>
            </a:r>
          </a:p>
          <a:p>
            <a:pPr algn="just"/>
            <a:r>
              <a:rPr lang="es-CL" sz="2400" b="1" u="sng" dirty="0">
                <a:solidFill>
                  <a:srgbClr val="FFFF00"/>
                </a:solidFill>
                <a:latin typeface="Tempus Sans ITC" panose="04020404030D07020202" pitchFamily="82" charset="0"/>
                <a:ea typeface="Times New Roman" panose="02020603050405020304" pitchFamily="18" charset="0"/>
              </a:rPr>
              <a:t>Esgrafiado:</a:t>
            </a:r>
            <a:r>
              <a:rPr lang="es-CL" sz="2400" b="1" u="sng" dirty="0">
                <a:solidFill>
                  <a:srgbClr val="FFFF00"/>
                </a:solidFill>
                <a:latin typeface="Tempus Sans ITC" panose="04020404030D07020202" pitchFamily="82" charset="0"/>
              </a:rPr>
              <a:t> </a:t>
            </a:r>
            <a:r>
              <a:rPr lang="es-CL" sz="2400" b="1" dirty="0">
                <a:latin typeface="Tempus Sans ITC" panose="04020404030D07020202" pitchFamily="82" charset="0"/>
              </a:rPr>
              <a:t>es una técnica de decoración de paredes, producida aplicando capas de yeso teñidas en colores contrastantes a una superficie humedecida</a:t>
            </a:r>
            <a:r>
              <a:rPr lang="es-CL" sz="2400" b="1" dirty="0" smtClean="0">
                <a:latin typeface="Tempus Sans ITC" panose="04020404030D07020202" pitchFamily="82" charset="0"/>
              </a:rPr>
              <a:t>.</a:t>
            </a:r>
            <a:r>
              <a:rPr lang="es-ES" sz="2400" b="1" dirty="0"/>
              <a:t> </a:t>
            </a:r>
            <a:endParaRPr lang="es-ES" sz="2400" b="1" dirty="0" smtClean="0"/>
          </a:p>
          <a:p>
            <a:pPr algn="just"/>
            <a:r>
              <a:rPr lang="es-ES" sz="2400" b="1" u="sng" dirty="0" smtClean="0">
                <a:solidFill>
                  <a:srgbClr val="FFFF00"/>
                </a:solidFill>
                <a:latin typeface="Tempus Sans ITC" panose="04020404030D07020202" pitchFamily="82" charset="0"/>
              </a:rPr>
              <a:t>Óleo</a:t>
            </a:r>
            <a:r>
              <a:rPr lang="es-ES" sz="2400" b="1" u="sng" dirty="0">
                <a:solidFill>
                  <a:srgbClr val="FFFF00"/>
                </a:solidFill>
                <a:latin typeface="Tempus Sans ITC" panose="04020404030D07020202" pitchFamily="82" charset="0"/>
              </a:rPr>
              <a:t>: </a:t>
            </a:r>
            <a:r>
              <a:rPr lang="es-ES" sz="2400" b="1" dirty="0" smtClean="0">
                <a:latin typeface="Tempus Sans ITC" panose="04020404030D07020202" pitchFamily="82" charset="0"/>
              </a:rPr>
              <a:t>para </a:t>
            </a:r>
            <a:r>
              <a:rPr lang="es-ES" sz="2400" b="1" dirty="0">
                <a:latin typeface="Tempus Sans ITC" panose="04020404030D07020202" pitchFamily="82" charset="0"/>
              </a:rPr>
              <a:t>los murales, empezó a utilizarse en el siglo XV. La técnica del óleo permite obtener murales con un acabado mucho más brillante y también poder trabajar mejor las sombras, las luces y las transparencias. </a:t>
            </a:r>
            <a:endParaRPr lang="es-CL" sz="2400" b="1" dirty="0" smtClean="0">
              <a:latin typeface="Tempus Sans ITC" panose="04020404030D07020202" pitchFamily="82" charset="0"/>
            </a:endParaRPr>
          </a:p>
          <a:p>
            <a:pPr algn="just"/>
            <a:endParaRPr lang="es-CL" sz="2000" b="1" dirty="0">
              <a:effectLst/>
              <a:latin typeface="Tempus Sans ITC" panose="04020404030D07020202" pitchFamily="82" charset="0"/>
            </a:endParaRPr>
          </a:p>
        </p:txBody>
      </p:sp>
    </p:spTree>
    <p:extLst>
      <p:ext uri="{BB962C8B-B14F-4D97-AF65-F5344CB8AC3E}">
        <p14:creationId xmlns:p14="http://schemas.microsoft.com/office/powerpoint/2010/main" val="16477694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904" y="156591"/>
            <a:ext cx="10058400" cy="6701409"/>
          </a:xfrm>
          <a:prstGeom prst="rect">
            <a:avLst/>
          </a:prstGeom>
        </p:spPr>
      </p:pic>
    </p:spTree>
    <p:extLst>
      <p:ext uri="{BB962C8B-B14F-4D97-AF65-F5344CB8AC3E}">
        <p14:creationId xmlns:p14="http://schemas.microsoft.com/office/powerpoint/2010/main" val="5876497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2456" y="0"/>
            <a:ext cx="9044720" cy="6790954"/>
          </a:xfrm>
          <a:prstGeom prst="rect">
            <a:avLst/>
          </a:prstGeom>
        </p:spPr>
      </p:pic>
    </p:spTree>
    <p:extLst>
      <p:ext uri="{BB962C8B-B14F-4D97-AF65-F5344CB8AC3E}">
        <p14:creationId xmlns:p14="http://schemas.microsoft.com/office/powerpoint/2010/main" val="33569047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61" y="210312"/>
            <a:ext cx="12083753" cy="6464808"/>
          </a:xfrm>
          <a:prstGeom prst="rect">
            <a:avLst/>
          </a:prstGeom>
        </p:spPr>
      </p:pic>
    </p:spTree>
    <p:extLst>
      <p:ext uri="{BB962C8B-B14F-4D97-AF65-F5344CB8AC3E}">
        <p14:creationId xmlns:p14="http://schemas.microsoft.com/office/powerpoint/2010/main" val="1364294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373" y="0"/>
            <a:ext cx="8749253" cy="6858000"/>
          </a:xfrm>
          <a:prstGeom prst="rect">
            <a:avLst/>
          </a:prstGeom>
        </p:spPr>
      </p:pic>
    </p:spTree>
    <p:extLst>
      <p:ext uri="{BB962C8B-B14F-4D97-AF65-F5344CB8AC3E}">
        <p14:creationId xmlns:p14="http://schemas.microsoft.com/office/powerpoint/2010/main" val="20614547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729" y="0"/>
            <a:ext cx="5950542" cy="6858000"/>
          </a:xfrm>
          <a:prstGeom prst="rect">
            <a:avLst/>
          </a:prstGeom>
        </p:spPr>
      </p:pic>
    </p:spTree>
    <p:extLst>
      <p:ext uri="{BB962C8B-B14F-4D97-AF65-F5344CB8AC3E}">
        <p14:creationId xmlns:p14="http://schemas.microsoft.com/office/powerpoint/2010/main" val="1251763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65960"/>
            <a:ext cx="12192000" cy="2926080"/>
          </a:xfrm>
          <a:prstGeom prst="rect">
            <a:avLst/>
          </a:prstGeom>
        </p:spPr>
      </p:pic>
    </p:spTree>
    <p:extLst>
      <p:ext uri="{BB962C8B-B14F-4D97-AF65-F5344CB8AC3E}">
        <p14:creationId xmlns:p14="http://schemas.microsoft.com/office/powerpoint/2010/main" val="35879671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886" y="987552"/>
            <a:ext cx="9070848" cy="5559552"/>
          </a:xfrm>
          <a:prstGeom prst="rect">
            <a:avLst/>
          </a:prstGeom>
        </p:spPr>
      </p:pic>
    </p:spTree>
    <p:extLst>
      <p:ext uri="{BB962C8B-B14F-4D97-AF65-F5344CB8AC3E}">
        <p14:creationId xmlns:p14="http://schemas.microsoft.com/office/powerpoint/2010/main" val="35439454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81" y="1161288"/>
            <a:ext cx="12212081" cy="4718304"/>
          </a:xfrm>
          <a:prstGeom prst="rect">
            <a:avLst/>
          </a:prstGeom>
        </p:spPr>
      </p:pic>
    </p:spTree>
    <p:extLst>
      <p:ext uri="{BB962C8B-B14F-4D97-AF65-F5344CB8AC3E}">
        <p14:creationId xmlns:p14="http://schemas.microsoft.com/office/powerpoint/2010/main" val="10460973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237250" y="1508760"/>
            <a:ext cx="8825659" cy="4535424"/>
          </a:xfrm>
        </p:spPr>
        <p:txBody>
          <a:bodyPr/>
          <a:lstStyle/>
          <a:p>
            <a:pPr algn="just"/>
            <a:r>
              <a:rPr lang="es-ES" sz="2800" b="1" dirty="0" smtClean="0">
                <a:latin typeface="Tempus Sans ITC" panose="04020404030D07020202" pitchFamily="82" charset="0"/>
                <a:cs typeface="Arial" panose="020B0604020202020204" pitchFamily="34" charset="0"/>
              </a:rPr>
              <a:t/>
            </a:r>
            <a:br>
              <a:rPr lang="es-ES" sz="2800" b="1" dirty="0" smtClean="0">
                <a:latin typeface="Tempus Sans ITC" panose="04020404030D07020202" pitchFamily="82" charset="0"/>
                <a:cs typeface="Arial" panose="020B0604020202020204" pitchFamily="34" charset="0"/>
              </a:rPr>
            </a:br>
            <a:r>
              <a:rPr lang="es-ES" sz="2800" b="1" dirty="0" smtClean="0">
                <a:latin typeface="Tempus Sans ITC" panose="04020404030D07020202" pitchFamily="82" charset="0"/>
                <a:cs typeface="Arial" panose="020B0604020202020204" pitchFamily="34" charset="0"/>
              </a:rPr>
              <a:t>A </a:t>
            </a:r>
            <a:r>
              <a:rPr lang="es-ES" sz="2800" b="1" dirty="0">
                <a:latin typeface="Tempus Sans ITC" panose="04020404030D07020202" pitchFamily="82" charset="0"/>
                <a:cs typeface="Arial" panose="020B0604020202020204" pitchFamily="34" charset="0"/>
              </a:rPr>
              <a:t>lo largo de </a:t>
            </a:r>
            <a:r>
              <a:rPr lang="es-ES" sz="2800" b="1" dirty="0" smtClean="0">
                <a:latin typeface="Tempus Sans ITC" panose="04020404030D07020202" pitchFamily="82" charset="0"/>
                <a:cs typeface="Arial" panose="020B0604020202020204" pitchFamily="34" charset="0"/>
              </a:rPr>
              <a:t>la historia, </a:t>
            </a:r>
            <a:r>
              <a:rPr lang="es-ES" sz="2800" b="1" dirty="0">
                <a:latin typeface="Tempus Sans ITC" panose="04020404030D07020202" pitchFamily="82" charset="0"/>
                <a:cs typeface="Arial" panose="020B0604020202020204" pitchFamily="34" charset="0"/>
              </a:rPr>
              <a:t>el ser humano siempre ha </a:t>
            </a:r>
            <a:r>
              <a:rPr lang="es-ES" sz="2800" b="1" dirty="0" smtClean="0">
                <a:latin typeface="Tempus Sans ITC" panose="04020404030D07020202" pitchFamily="82" charset="0"/>
                <a:cs typeface="Arial" panose="020B0604020202020204" pitchFamily="34" charset="0"/>
              </a:rPr>
              <a:t>elegido </a:t>
            </a:r>
            <a:r>
              <a:rPr lang="es-ES" sz="2800" b="1" dirty="0">
                <a:latin typeface="Tempus Sans ITC" panose="04020404030D07020202" pitchFamily="82" charset="0"/>
                <a:cs typeface="Arial" panose="020B0604020202020204" pitchFamily="34" charset="0"/>
              </a:rPr>
              <a:t>los muros para desarrollar manifestaciones artísticas. </a:t>
            </a:r>
            <a:r>
              <a:rPr lang="es-ES" sz="2800" b="1" dirty="0" smtClean="0">
                <a:latin typeface="Tempus Sans ITC" panose="04020404030D07020202" pitchFamily="82" charset="0"/>
                <a:cs typeface="Arial" panose="020B0604020202020204" pitchFamily="34" charset="0"/>
              </a:rPr>
              <a:t/>
            </a:r>
            <a:br>
              <a:rPr lang="es-ES" sz="2800" b="1" dirty="0" smtClean="0">
                <a:latin typeface="Tempus Sans ITC" panose="04020404030D07020202" pitchFamily="82" charset="0"/>
                <a:cs typeface="Arial" panose="020B0604020202020204" pitchFamily="34" charset="0"/>
              </a:rPr>
            </a:br>
            <a:r>
              <a:rPr lang="es-ES" sz="2800" b="1" dirty="0" smtClean="0">
                <a:latin typeface="Tempus Sans ITC" panose="04020404030D07020202" pitchFamily="82" charset="0"/>
                <a:cs typeface="Arial" panose="020B0604020202020204" pitchFamily="34" charset="0"/>
              </a:rPr>
              <a:t>La pintura rupestre, </a:t>
            </a:r>
            <a:r>
              <a:rPr lang="es-ES" sz="2800" b="1" dirty="0">
                <a:latin typeface="Tempus Sans ITC" panose="04020404030D07020202" pitchFamily="82" charset="0"/>
                <a:cs typeface="Arial" panose="020B0604020202020204" pitchFamily="34" charset="0"/>
              </a:rPr>
              <a:t>de hecho, se desarrollaba sobre las paredes de las cavernas.</a:t>
            </a:r>
            <a:br>
              <a:rPr lang="es-ES" sz="2800" b="1" dirty="0">
                <a:latin typeface="Tempus Sans ITC" panose="04020404030D07020202" pitchFamily="82" charset="0"/>
                <a:cs typeface="Arial" panose="020B0604020202020204" pitchFamily="34" charset="0"/>
              </a:rPr>
            </a:br>
            <a:r>
              <a:rPr lang="es-ES" sz="2800" b="1" dirty="0">
                <a:latin typeface="Tempus Sans ITC" panose="04020404030D07020202" pitchFamily="82" charset="0"/>
                <a:cs typeface="Arial" panose="020B0604020202020204" pitchFamily="34" charset="0"/>
              </a:rPr>
              <a:t>Ciervos, bisontes o caballos son algunos de los animales que habitualmente eran representados en esas pinturas murales o rupestres que se encuentran en espacios de gran valor artístico e histórico, como sería el caso de las españolas Cuevas de Altamira. </a:t>
            </a:r>
            <a:r>
              <a:rPr lang="es-ES" dirty="0"/>
              <a:t/>
            </a:r>
            <a:br>
              <a:rPr lang="es-ES" dirty="0"/>
            </a:br>
            <a:endParaRPr lang="es-CL" dirty="0"/>
          </a:p>
        </p:txBody>
      </p:sp>
      <p:sp>
        <p:nvSpPr>
          <p:cNvPr id="4" name="Marcador de texto 3"/>
          <p:cNvSpPr>
            <a:spLocks noGrp="1"/>
          </p:cNvSpPr>
          <p:nvPr>
            <p:ph type="body" sz="half" idx="2"/>
          </p:nvPr>
        </p:nvSpPr>
        <p:spPr>
          <a:xfrm>
            <a:off x="1127522" y="283464"/>
            <a:ext cx="8825659" cy="1307592"/>
          </a:xfrm>
        </p:spPr>
        <p:txBody>
          <a:bodyPr>
            <a:normAutofit/>
          </a:bodyPr>
          <a:lstStyle/>
          <a:p>
            <a:pPr algn="ctr"/>
            <a:r>
              <a:rPr lang="es-CL" sz="4000" b="1" dirty="0" smtClean="0">
                <a:latin typeface="Tempus Sans ITC" panose="04020404030D07020202" pitchFamily="82" charset="0"/>
              </a:rPr>
              <a:t>ÉPOCA PREHISTÓRICA</a:t>
            </a:r>
            <a:endParaRPr lang="es-CL" sz="4000" b="1" dirty="0">
              <a:latin typeface="Tempus Sans ITC" panose="04020404030D07020202" pitchFamily="82" charset="0"/>
            </a:endParaRPr>
          </a:p>
        </p:txBody>
      </p:sp>
    </p:spTree>
    <p:extLst>
      <p:ext uri="{BB962C8B-B14F-4D97-AF65-F5344CB8AC3E}">
        <p14:creationId xmlns:p14="http://schemas.microsoft.com/office/powerpoint/2010/main" val="29300145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503" y="1289304"/>
            <a:ext cx="11345875" cy="5157216"/>
          </a:xfrm>
          <a:prstGeom prst="rect">
            <a:avLst/>
          </a:prstGeom>
        </p:spPr>
      </p:pic>
    </p:spTree>
    <p:extLst>
      <p:ext uri="{BB962C8B-B14F-4D97-AF65-F5344CB8AC3E}">
        <p14:creationId xmlns:p14="http://schemas.microsoft.com/office/powerpoint/2010/main" val="33048556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016" y="306324"/>
            <a:ext cx="6707046" cy="505206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126" y="1321284"/>
            <a:ext cx="4627626" cy="5435624"/>
          </a:xfrm>
          <a:prstGeom prst="rect">
            <a:avLst/>
          </a:prstGeom>
        </p:spPr>
      </p:pic>
    </p:spTree>
    <p:extLst>
      <p:ext uri="{BB962C8B-B14F-4D97-AF65-F5344CB8AC3E}">
        <p14:creationId xmlns:p14="http://schemas.microsoft.com/office/powerpoint/2010/main" val="12698159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 y="905256"/>
            <a:ext cx="6343650" cy="3552444"/>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846" y="2971800"/>
            <a:ext cx="5459993" cy="3674745"/>
          </a:xfrm>
          <a:prstGeom prst="rect">
            <a:avLst/>
          </a:prstGeom>
        </p:spPr>
      </p:pic>
    </p:spTree>
    <p:extLst>
      <p:ext uri="{BB962C8B-B14F-4D97-AF65-F5344CB8AC3E}">
        <p14:creationId xmlns:p14="http://schemas.microsoft.com/office/powerpoint/2010/main" val="12977598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27248"/>
            <a:ext cx="5578695" cy="3730752"/>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1186" y="1146048"/>
            <a:ext cx="6510814" cy="3307080"/>
          </a:xfrm>
          <a:prstGeom prst="rect">
            <a:avLst/>
          </a:prstGeom>
        </p:spPr>
      </p:pic>
    </p:spTree>
    <p:extLst>
      <p:ext uri="{BB962C8B-B14F-4D97-AF65-F5344CB8AC3E}">
        <p14:creationId xmlns:p14="http://schemas.microsoft.com/office/powerpoint/2010/main" val="261818268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Ion</Template>
  <TotalTime>794</TotalTime>
  <Words>1073</Words>
  <Application>Microsoft Office PowerPoint</Application>
  <PresentationFormat>Panorámica</PresentationFormat>
  <Paragraphs>63</Paragraphs>
  <Slides>47</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47</vt:i4>
      </vt:variant>
    </vt:vector>
  </HeadingPairs>
  <TitlesOfParts>
    <vt:vector size="55" baseType="lpstr">
      <vt:lpstr>Arial</vt:lpstr>
      <vt:lpstr>Calibri</vt:lpstr>
      <vt:lpstr>Century Gothic</vt:lpstr>
      <vt:lpstr>Symbol</vt:lpstr>
      <vt:lpstr>Tempus Sans ITC</vt:lpstr>
      <vt:lpstr>Times New Roman</vt:lpstr>
      <vt:lpstr>Wingdings 3</vt:lpstr>
      <vt:lpstr>Ion</vt:lpstr>
      <vt:lpstr>PINTURA MURAL</vt:lpstr>
      <vt:lpstr>Presentación de PowerPoint</vt:lpstr>
      <vt:lpstr>Presentación de PowerPoint</vt:lpstr>
      <vt:lpstr>Presentación de PowerPoint</vt:lpstr>
      <vt:lpstr> A lo largo de la historia, el ser humano siempre ha elegido los muros para desarrollar manifestaciones artísticas.  La pintura rupestre, de hecho, se desarrollaba sobre las paredes de las cavernas. Ciervos, bisontes o caballos son algunos de los animales que habitualmente eran representados en esas pinturas murales o rupestres que se encuentran en espacios de gran valor artístico e histórico, como sería el caso de las españolas Cuevas de Altamira.  </vt:lpstr>
      <vt:lpstr>Presentación de PowerPoint</vt:lpstr>
      <vt:lpstr>Presentación de PowerPoint</vt:lpstr>
      <vt:lpstr>Presentación de PowerPoint</vt:lpstr>
      <vt:lpstr>Presentación de PowerPoint</vt:lpstr>
      <vt:lpstr>La pintura mural era una modalidad artística muy desarrollada en el antiguo Egipto; las paredes y techos de las cámaras mortuorias estaban decoradas al temple con figuras y motivos que simbolizaban la vida en el más allá. El palacio de Cnosos, en Creta, lucía pinturas al fresco, de brillante colorido, que representaban flores, animales y figuras humanas; en la antigua Grecia se acostumbraba a decorar tanto los edificios públicos como las viviendas particulares con pinturas al temple y encáustica y la tradición continuó en la época helenística y romana. Destacan especialmente las pinturas ilusionistas de paisajes, naturalezas muertas, y figuras humanas, halladas en las paredes de Pompeya y Herculano.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MURALISTAS CHILENOS.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MURALES URBANOS.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PINTURA MURAL</dc:title>
  <dc:creator>Claudia Olmedo</dc:creator>
  <cp:lastModifiedBy>Claudia Olmedo</cp:lastModifiedBy>
  <cp:revision>55</cp:revision>
  <dcterms:created xsi:type="dcterms:W3CDTF">2020-06-03T16:01:19Z</dcterms:created>
  <dcterms:modified xsi:type="dcterms:W3CDTF">2020-08-13T17:24:58Z</dcterms:modified>
</cp:coreProperties>
</file>