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1"/>
  </p:sldMasterIdLst>
  <p:sldIdLst>
    <p:sldId id="282" r:id="rId2"/>
    <p:sldId id="283" r:id="rId3"/>
    <p:sldId id="263" r:id="rId4"/>
    <p:sldId id="257" r:id="rId5"/>
    <p:sldId id="258" r:id="rId6"/>
    <p:sldId id="259" r:id="rId7"/>
    <p:sldId id="264" r:id="rId8"/>
    <p:sldId id="279" r:id="rId9"/>
    <p:sldId id="280" r:id="rId10"/>
    <p:sldId id="261" r:id="rId11"/>
    <p:sldId id="262" r:id="rId12"/>
    <p:sldId id="281" r:id="rId13"/>
    <p:sldId id="266" r:id="rId14"/>
    <p:sldId id="274" r:id="rId15"/>
    <p:sldId id="271" r:id="rId16"/>
    <p:sldId id="272" r:id="rId17"/>
    <p:sldId id="267" r:id="rId18"/>
    <p:sldId id="273" r:id="rId19"/>
    <p:sldId id="269"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184DA70-C731-4C70-880D-CCD4705E623C}" type="datetime1">
              <a:rPr lang="en-US" smtClean="0"/>
              <a:t>8/11/2020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3A98EE3D-8CD1-4C3F-BD1C-C98C9596463C}"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8270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D6E202-B606-4609-B914-27C9371A1F6D}" type="datetime1">
              <a:rPr lang="en-US" smtClean="0"/>
              <a:t>8/11/2020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281001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8/11/2020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722548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8/11/2020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339611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8/11/2020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7685924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8/11/2020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295201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8/11/2020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729177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2A279-0833-481D-8C56-F67FD0AC6C50}" type="datetime1">
              <a:rPr lang="en-US" smtClean="0"/>
              <a:t>8/11/2020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8504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7DA83-5663-4C9C-B9AA-0B40A3DAFF81}" type="datetime1">
              <a:rPr lang="en-US" smtClean="0"/>
              <a:t>8/11/2020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0969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6E202-B606-4609-B914-27C9371A1F6D}" type="datetime1">
              <a:rPr lang="en-US" smtClean="0"/>
              <a:t>8/11/2020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7583733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E1D723-8F53-4F53-90B0-1982A396982E}" type="datetime1">
              <a:rPr lang="en-US" smtClean="0"/>
              <a:t>8/11/2020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02345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8/11/2020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7746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8/11/2020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9391371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F0F1C-5577-4ACB-BB62-DF8F3C494C7E}" type="datetime1">
              <a:rPr lang="en-US" smtClean="0"/>
              <a:t>8/11/2020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867330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8/11/2020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109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67345-2558-425A-8533-9BFDBCE15005}" type="datetime1">
              <a:rPr lang="en-US" smtClean="0"/>
              <a:t>8/11/2020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17876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BEA474-078D-4E9B-9B14-09A87B19DC46}" type="datetime1">
              <a:rPr lang="en-US" smtClean="0"/>
              <a:t>8/11/2020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396761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8/11/2020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46620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2D6E202-B606-4609-B914-27C9371A1F6D}" type="datetime1">
              <a:rPr lang="en-US" smtClean="0"/>
              <a:t>8/11/2020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8126537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A3F8FC-E567-404F-87AC-F5ACE0B0A67E}"/>
              </a:ext>
            </a:extLst>
          </p:cNvPr>
          <p:cNvSpPr>
            <a:spLocks noGrp="1"/>
          </p:cNvSpPr>
          <p:nvPr>
            <p:ph type="title"/>
          </p:nvPr>
        </p:nvSpPr>
        <p:spPr>
          <a:xfrm>
            <a:off x="677335" y="609600"/>
            <a:ext cx="8596668" cy="2819400"/>
          </a:xfrm>
        </p:spPr>
        <p:txBody>
          <a:bodyPr/>
          <a:lstStyle/>
          <a:p>
            <a:endParaRPr lang="es-ES" dirty="0"/>
          </a:p>
        </p:txBody>
      </p:sp>
      <p:sp>
        <p:nvSpPr>
          <p:cNvPr id="5" name="Text Placeholder 4">
            <a:extLst>
              <a:ext uri="{FF2B5EF4-FFF2-40B4-BE49-F238E27FC236}">
                <a16:creationId xmlns:a16="http://schemas.microsoft.com/office/drawing/2014/main" id="{6D0A2B71-99B1-46BF-8C90-0EB445DFE5E7}"/>
              </a:ext>
            </a:extLst>
          </p:cNvPr>
          <p:cNvSpPr>
            <a:spLocks noGrp="1"/>
          </p:cNvSpPr>
          <p:nvPr>
            <p:ph type="body" idx="1"/>
          </p:nvPr>
        </p:nvSpPr>
        <p:spPr/>
        <p:txBody>
          <a:bodyPr/>
          <a:lstStyle/>
          <a:p>
            <a:endParaRPr lang="es-ES" dirty="0"/>
          </a:p>
        </p:txBody>
      </p:sp>
      <p:pic>
        <p:nvPicPr>
          <p:cNvPr id="12290" name="Picture 2" descr="Fracciones para niños - Aprende las fracciones con pizza ...">
            <a:extLst>
              <a:ext uri="{FF2B5EF4-FFF2-40B4-BE49-F238E27FC236}">
                <a16:creationId xmlns:a16="http://schemas.microsoft.com/office/drawing/2014/main" id="{A037708D-58F8-4941-AB67-54185B3A9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983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75129F-AFEE-4D08-BB47-A79528F6C7DC}"/>
              </a:ext>
            </a:extLst>
          </p:cNvPr>
          <p:cNvSpPr>
            <a:spLocks noGrp="1"/>
          </p:cNvSpPr>
          <p:nvPr>
            <p:ph type="title"/>
          </p:nvPr>
        </p:nvSpPr>
        <p:spPr>
          <a:xfrm>
            <a:off x="1295402" y="832513"/>
            <a:ext cx="9601196" cy="677072"/>
          </a:xfrm>
        </p:spPr>
        <p:txBody>
          <a:bodyPr>
            <a:normAutofit fontScale="90000"/>
          </a:bodyPr>
          <a:lstStyle/>
          <a:p>
            <a:r>
              <a:rPr lang="es-ES" dirty="0"/>
              <a:t>¿ Cómo calcular em Mínimo Común Múltiplo? (MCM)</a:t>
            </a:r>
          </a:p>
        </p:txBody>
      </p:sp>
      <p:sp>
        <p:nvSpPr>
          <p:cNvPr id="3" name="Content Placeholder 2">
            <a:extLst>
              <a:ext uri="{FF2B5EF4-FFF2-40B4-BE49-F238E27FC236}">
                <a16:creationId xmlns:a16="http://schemas.microsoft.com/office/drawing/2014/main" id="{85D8035B-AD98-40CF-9E1A-B31185928A71}"/>
              </a:ext>
            </a:extLst>
          </p:cNvPr>
          <p:cNvSpPr>
            <a:spLocks noGrp="1"/>
          </p:cNvSpPr>
          <p:nvPr>
            <p:ph sz="half" idx="1"/>
          </p:nvPr>
        </p:nvSpPr>
        <p:spPr/>
        <p:txBody>
          <a:bodyPr/>
          <a:lstStyle/>
          <a:p>
            <a:endParaRPr lang="es-ES" dirty="0"/>
          </a:p>
          <a:p>
            <a:endParaRPr lang="es-ES" dirty="0"/>
          </a:p>
        </p:txBody>
      </p:sp>
      <p:pic>
        <p:nvPicPr>
          <p:cNvPr id="7" name="y2mate.com - MÍNIMO COMÚN MÚLTIPLO Super facil_txLlA_fyL5g_360p">
            <a:hlinkClick r:id="" action="ppaction://media"/>
            <a:extLst>
              <a:ext uri="{FF2B5EF4-FFF2-40B4-BE49-F238E27FC236}">
                <a16:creationId xmlns:a16="http://schemas.microsoft.com/office/drawing/2014/main" id="{717D9AF3-704B-4B5F-BE6A-2FF514B96BB6}"/>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2140871" y="1787004"/>
            <a:ext cx="7751762" cy="4360863"/>
          </a:xfrm>
        </p:spPr>
      </p:pic>
    </p:spTree>
    <p:extLst>
      <p:ext uri="{BB962C8B-B14F-4D97-AF65-F5344CB8AC3E}">
        <p14:creationId xmlns:p14="http://schemas.microsoft.com/office/powerpoint/2010/main" val="398579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3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9BFFBC2-7558-405B-99CE-57D7AAD258DC}"/>
              </a:ext>
            </a:extLst>
          </p:cNvPr>
          <p:cNvPicPr>
            <a:picLocks noChangeAspect="1"/>
          </p:cNvPicPr>
          <p:nvPr/>
        </p:nvPicPr>
        <p:blipFill>
          <a:blip r:embed="rId2"/>
          <a:stretch>
            <a:fillRect/>
          </a:stretch>
        </p:blipFill>
        <p:spPr>
          <a:xfrm>
            <a:off x="1188380" y="928047"/>
            <a:ext cx="10221148" cy="4981433"/>
          </a:xfrm>
          <a:prstGeom prst="rect">
            <a:avLst/>
          </a:prstGeom>
        </p:spPr>
      </p:pic>
    </p:spTree>
    <p:extLst>
      <p:ext uri="{BB962C8B-B14F-4D97-AF65-F5344CB8AC3E}">
        <p14:creationId xmlns:p14="http://schemas.microsoft.com/office/powerpoint/2010/main" val="1595117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5F7672-914B-4CAE-8850-ADC540E7E3B2}"/>
              </a:ext>
            </a:extLst>
          </p:cNvPr>
          <p:cNvPicPr>
            <a:picLocks noChangeAspect="1"/>
          </p:cNvPicPr>
          <p:nvPr/>
        </p:nvPicPr>
        <p:blipFill>
          <a:blip r:embed="rId2"/>
          <a:stretch>
            <a:fillRect/>
          </a:stretch>
        </p:blipFill>
        <p:spPr>
          <a:xfrm>
            <a:off x="1023582" y="354842"/>
            <a:ext cx="10871914" cy="6237027"/>
          </a:xfrm>
          <a:prstGeom prst="rect">
            <a:avLst/>
          </a:prstGeom>
        </p:spPr>
      </p:pic>
    </p:spTree>
    <p:extLst>
      <p:ext uri="{BB962C8B-B14F-4D97-AF65-F5344CB8AC3E}">
        <p14:creationId xmlns:p14="http://schemas.microsoft.com/office/powerpoint/2010/main" val="2517268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2214AA-0105-4C43-8A38-1196C71726C1}"/>
              </a:ext>
            </a:extLst>
          </p:cNvPr>
          <p:cNvPicPr>
            <a:picLocks noChangeAspect="1"/>
          </p:cNvPicPr>
          <p:nvPr/>
        </p:nvPicPr>
        <p:blipFill>
          <a:blip r:embed="rId2"/>
          <a:stretch>
            <a:fillRect/>
          </a:stretch>
        </p:blipFill>
        <p:spPr>
          <a:xfrm>
            <a:off x="950297" y="1255594"/>
            <a:ext cx="10554766" cy="4503761"/>
          </a:xfrm>
          <a:prstGeom prst="rect">
            <a:avLst/>
          </a:prstGeom>
        </p:spPr>
      </p:pic>
    </p:spTree>
    <p:extLst>
      <p:ext uri="{BB962C8B-B14F-4D97-AF65-F5344CB8AC3E}">
        <p14:creationId xmlns:p14="http://schemas.microsoft.com/office/powerpoint/2010/main" val="2242875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400386-B1C4-4DAA-9CFB-E1782BA3985E}"/>
              </a:ext>
            </a:extLst>
          </p:cNvPr>
          <p:cNvSpPr>
            <a:spLocks noGrp="1"/>
          </p:cNvSpPr>
          <p:nvPr>
            <p:ph type="title"/>
          </p:nvPr>
        </p:nvSpPr>
        <p:spPr>
          <a:xfrm>
            <a:off x="1295402" y="832513"/>
            <a:ext cx="9601196" cy="545912"/>
          </a:xfrm>
        </p:spPr>
        <p:txBody>
          <a:bodyPr>
            <a:normAutofit fontScale="90000"/>
          </a:bodyPr>
          <a:lstStyle/>
          <a:p>
            <a:r>
              <a:rPr lang="es-ES" dirty="0"/>
              <a:t>Veamos otra explicación</a:t>
            </a:r>
            <a:br>
              <a:rPr lang="es-ES" dirty="0"/>
            </a:br>
            <a:endParaRPr lang="es-ES" dirty="0"/>
          </a:p>
        </p:txBody>
      </p:sp>
      <p:pic>
        <p:nvPicPr>
          <p:cNvPr id="9" name="Picture 8">
            <a:extLst>
              <a:ext uri="{FF2B5EF4-FFF2-40B4-BE49-F238E27FC236}">
                <a16:creationId xmlns:a16="http://schemas.microsoft.com/office/drawing/2014/main" id="{C1A4D53B-FC52-42D2-A4EE-EC69FBB3C426}"/>
              </a:ext>
            </a:extLst>
          </p:cNvPr>
          <p:cNvPicPr>
            <a:picLocks noChangeAspect="1"/>
          </p:cNvPicPr>
          <p:nvPr/>
        </p:nvPicPr>
        <p:blipFill>
          <a:blip r:embed="rId2"/>
          <a:stretch>
            <a:fillRect/>
          </a:stretch>
        </p:blipFill>
        <p:spPr>
          <a:xfrm>
            <a:off x="1103454" y="1378424"/>
            <a:ext cx="10326546" cy="5087498"/>
          </a:xfrm>
          <a:prstGeom prst="rect">
            <a:avLst/>
          </a:prstGeom>
        </p:spPr>
      </p:pic>
    </p:spTree>
    <p:extLst>
      <p:ext uri="{BB962C8B-B14F-4D97-AF65-F5344CB8AC3E}">
        <p14:creationId xmlns:p14="http://schemas.microsoft.com/office/powerpoint/2010/main" val="1625096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BD7938-1CEB-447D-8E07-EE2B18417525}"/>
              </a:ext>
            </a:extLst>
          </p:cNvPr>
          <p:cNvSpPr>
            <a:spLocks noGrp="1"/>
          </p:cNvSpPr>
          <p:nvPr>
            <p:ph type="title"/>
          </p:nvPr>
        </p:nvSpPr>
        <p:spPr>
          <a:xfrm>
            <a:off x="1115833" y="723331"/>
            <a:ext cx="10039847" cy="962166"/>
          </a:xfrm>
        </p:spPr>
        <p:txBody>
          <a:bodyPr>
            <a:normAutofit/>
          </a:bodyPr>
          <a:lstStyle/>
          <a:p>
            <a:r>
              <a:rPr lang="es-ES" sz="3200" dirty="0"/>
              <a:t> Truco para hacerlo mucho más fácil !!</a:t>
            </a:r>
          </a:p>
        </p:txBody>
      </p:sp>
      <p:sp>
        <p:nvSpPr>
          <p:cNvPr id="6" name="Content Placeholder 5">
            <a:extLst>
              <a:ext uri="{FF2B5EF4-FFF2-40B4-BE49-F238E27FC236}">
                <a16:creationId xmlns:a16="http://schemas.microsoft.com/office/drawing/2014/main" id="{9D75BECF-9EB3-4F4A-B0C4-7EDE7DFFDB8F}"/>
              </a:ext>
            </a:extLst>
          </p:cNvPr>
          <p:cNvSpPr>
            <a:spLocks noGrp="1"/>
          </p:cNvSpPr>
          <p:nvPr>
            <p:ph idx="1"/>
          </p:nvPr>
        </p:nvSpPr>
        <p:spPr>
          <a:xfrm>
            <a:off x="839654" y="1685498"/>
            <a:ext cx="10512692" cy="3500651"/>
          </a:xfrm>
        </p:spPr>
        <p:txBody>
          <a:bodyPr/>
          <a:lstStyle/>
          <a:p>
            <a:pPr algn="just"/>
            <a:r>
              <a:rPr lang="es-ES" b="0" i="0" dirty="0">
                <a:solidFill>
                  <a:srgbClr val="2C2F34"/>
                </a:solidFill>
                <a:effectLst/>
                <a:latin typeface="-apple-system"/>
              </a:rPr>
              <a:t>El truco es bastante sencillo, y consiste en sumar los productos del denominador de una fracción con el numerador de la otra fracción. En palabras puede sonar bastante complicado, por ello,</a:t>
            </a:r>
            <a:r>
              <a:rPr lang="es-ES" b="1" i="0" dirty="0">
                <a:solidFill>
                  <a:srgbClr val="2C2F34"/>
                </a:solidFill>
                <a:effectLst/>
                <a:latin typeface="-apple-system"/>
              </a:rPr>
              <a:t> te recomiendo ver el video. </a:t>
            </a:r>
            <a:r>
              <a:rPr lang="es-ES" b="0" i="0" dirty="0">
                <a:solidFill>
                  <a:srgbClr val="2C2F34"/>
                </a:solidFill>
                <a:effectLst/>
                <a:latin typeface="-apple-system"/>
              </a:rPr>
              <a:t>Algunos conocen a este truco como el método de la mariposa, el método de la carita feliz, y muchos otros nombres más.</a:t>
            </a:r>
          </a:p>
          <a:p>
            <a:pPr algn="just"/>
            <a:r>
              <a:rPr lang="es-ES" b="0" i="0" dirty="0">
                <a:solidFill>
                  <a:srgbClr val="2C2F34"/>
                </a:solidFill>
                <a:effectLst/>
                <a:latin typeface="-apple-system"/>
              </a:rPr>
              <a:t>Este truco no sólo funciona para sumar fracciones, sino también </a:t>
            </a:r>
            <a:r>
              <a:rPr lang="es-ES" b="1" i="0" dirty="0">
                <a:solidFill>
                  <a:srgbClr val="2C2F34"/>
                </a:solidFill>
                <a:effectLst/>
                <a:latin typeface="-apple-system"/>
              </a:rPr>
              <a:t>para restar fracciones</a:t>
            </a:r>
            <a:r>
              <a:rPr lang="es-ES" b="0" i="0" dirty="0">
                <a:solidFill>
                  <a:srgbClr val="2C2F34"/>
                </a:solidFill>
                <a:effectLst/>
                <a:latin typeface="-apple-system"/>
              </a:rPr>
              <a:t>. </a:t>
            </a:r>
          </a:p>
          <a:p>
            <a:endParaRPr lang="es-ES" dirty="0"/>
          </a:p>
        </p:txBody>
      </p:sp>
    </p:spTree>
    <p:extLst>
      <p:ext uri="{BB962C8B-B14F-4D97-AF65-F5344CB8AC3E}">
        <p14:creationId xmlns:p14="http://schemas.microsoft.com/office/powerpoint/2010/main" val="1877450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UMAR FRACCIONES CON DISTINTO DENOMINADOR Cuándo la suma de fracciones  tienen distinto denominador (het… | Fracciones, Matematicas fracciones,  Educacion matematicas">
            <a:extLst>
              <a:ext uri="{FF2B5EF4-FFF2-40B4-BE49-F238E27FC236}">
                <a16:creationId xmlns:a16="http://schemas.microsoft.com/office/drawing/2014/main" id="{B01BAC1C-9E37-4952-8590-A0DCAD0E7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084" y="0"/>
            <a:ext cx="805217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658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y2mate.com - SUMA DE FRACCIONES CON DIFERENTE DENOMINADOR Super facil_LVHo5xvsvO0_360p">
            <a:hlinkClick r:id="" action="ppaction://media"/>
            <a:extLst>
              <a:ext uri="{FF2B5EF4-FFF2-40B4-BE49-F238E27FC236}">
                <a16:creationId xmlns:a16="http://schemas.microsoft.com/office/drawing/2014/main" id="{1DD73FD7-9E1A-4EEB-992B-D179DE1193D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76400" y="889000"/>
            <a:ext cx="8872538" cy="4991100"/>
          </a:xfrm>
        </p:spPr>
      </p:pic>
    </p:spTree>
    <p:extLst>
      <p:ext uri="{BB962C8B-B14F-4D97-AF65-F5344CB8AC3E}">
        <p14:creationId xmlns:p14="http://schemas.microsoft.com/office/powerpoint/2010/main" val="276902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6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D10D3D-EFB7-406C-8E77-FADB50BAE49E}"/>
              </a:ext>
            </a:extLst>
          </p:cNvPr>
          <p:cNvSpPr>
            <a:spLocks noGrp="1"/>
          </p:cNvSpPr>
          <p:nvPr>
            <p:ph type="title"/>
          </p:nvPr>
        </p:nvSpPr>
        <p:spPr>
          <a:xfrm>
            <a:off x="1251678" y="382384"/>
            <a:ext cx="10178322" cy="5472505"/>
          </a:xfrm>
        </p:spPr>
        <p:txBody>
          <a:bodyPr>
            <a:normAutofit/>
          </a:bodyPr>
          <a:lstStyle/>
          <a:p>
            <a:pPr algn="ctr"/>
            <a:br>
              <a:rPr lang="es-ES" sz="7200" dirty="0"/>
            </a:br>
            <a:r>
              <a:rPr lang="es-ES" sz="7200" dirty="0"/>
              <a:t>¡Ahora a practicar lo aprendido!</a:t>
            </a:r>
          </a:p>
        </p:txBody>
      </p:sp>
    </p:spTree>
    <p:extLst>
      <p:ext uri="{BB962C8B-B14F-4D97-AF65-F5344CB8AC3E}">
        <p14:creationId xmlns:p14="http://schemas.microsoft.com/office/powerpoint/2010/main" val="2220564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867EE-55D6-4D8A-B991-E9D7A5CA780D}"/>
              </a:ext>
            </a:extLst>
          </p:cNvPr>
          <p:cNvSpPr>
            <a:spLocks noGrp="1"/>
          </p:cNvSpPr>
          <p:nvPr>
            <p:ph type="title"/>
          </p:nvPr>
        </p:nvSpPr>
        <p:spPr>
          <a:xfrm>
            <a:off x="2111487" y="805466"/>
            <a:ext cx="10178322" cy="1492132"/>
          </a:xfrm>
        </p:spPr>
        <p:txBody>
          <a:bodyPr/>
          <a:lstStyle/>
          <a:p>
            <a:r>
              <a:rPr lang="es-ES" dirty="0"/>
              <a:t>Díos Premie su esfuerzo</a:t>
            </a:r>
          </a:p>
        </p:txBody>
      </p:sp>
      <p:sp>
        <p:nvSpPr>
          <p:cNvPr id="5" name="Rectangle 1">
            <a:extLst>
              <a:ext uri="{FF2B5EF4-FFF2-40B4-BE49-F238E27FC236}">
                <a16:creationId xmlns:a16="http://schemas.microsoft.com/office/drawing/2014/main" id="{A452C703-BB1D-46E8-9096-2120207D1EBC}"/>
              </a:ext>
            </a:extLst>
          </p:cNvPr>
          <p:cNvSpPr>
            <a:spLocks noGrp="1" noChangeArrowheads="1"/>
          </p:cNvSpPr>
          <p:nvPr>
            <p:ph idx="1"/>
          </p:nvPr>
        </p:nvSpPr>
        <p:spPr bwMode="auto">
          <a:xfrm>
            <a:off x="1596788" y="3562367"/>
            <a:ext cx="8175009" cy="10772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800" b="0" i="0" u="none" strike="noStrike" cap="none" normalizeH="0" baseline="0" dirty="0">
                <a:ln>
                  <a:noFill/>
                </a:ln>
                <a:solidFill>
                  <a:schemeClr val="tx1"/>
                </a:solidFill>
                <a:effectLst/>
                <a:latin typeface="Arial" panose="020B0604020202020204" pitchFamily="34" charset="0"/>
              </a:rPr>
              <a:t>Los jóvenes se cansan por más fuertes que sean, pero los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800" b="0" i="0" u="none" strike="noStrike" cap="none" normalizeH="0" baseline="0" dirty="0">
                <a:ln>
                  <a:noFill/>
                </a:ln>
                <a:solidFill>
                  <a:schemeClr val="tx1"/>
                </a:solidFill>
                <a:effectLst/>
                <a:latin typeface="Arial" panose="020B0604020202020204" pitchFamily="34" charset="0"/>
              </a:rPr>
              <a:t> que confían en Dios siempre tendrán nuevas fuerzas. Podrán volar como las águilas, podrán caminar sin cansarse y correr sin fatigarse.”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dirty="0">
                <a:ln>
                  <a:noFill/>
                </a:ln>
                <a:solidFill>
                  <a:srgbClr val="687686"/>
                </a:solidFill>
                <a:effectLst/>
                <a:latin typeface="Source Sans Pro" panose="020B0503030403020204" pitchFamily="34" charset="0"/>
              </a:rPr>
              <a:t>Colosenses 3:23 (TLA)</a:t>
            </a: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0662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7FAF2-AF02-4694-9DCA-D88122E1D44B}"/>
              </a:ext>
            </a:extLst>
          </p:cNvPr>
          <p:cNvSpPr>
            <a:spLocks noGrp="1"/>
          </p:cNvSpPr>
          <p:nvPr>
            <p:ph type="title"/>
          </p:nvPr>
        </p:nvSpPr>
        <p:spPr>
          <a:xfrm>
            <a:off x="955343" y="609600"/>
            <a:ext cx="8318660" cy="3403600"/>
          </a:xfrm>
        </p:spPr>
        <p:txBody>
          <a:bodyPr/>
          <a:lstStyle/>
          <a:p>
            <a:r>
              <a:rPr lang="es-ES" dirty="0"/>
              <a:t>Objetivo</a:t>
            </a:r>
          </a:p>
        </p:txBody>
      </p:sp>
      <p:sp>
        <p:nvSpPr>
          <p:cNvPr id="3" name="Text Placeholder 2">
            <a:extLst>
              <a:ext uri="{FF2B5EF4-FFF2-40B4-BE49-F238E27FC236}">
                <a16:creationId xmlns:a16="http://schemas.microsoft.com/office/drawing/2014/main" id="{1411A9EC-4F85-458F-852F-8BDEF98041E5}"/>
              </a:ext>
            </a:extLst>
          </p:cNvPr>
          <p:cNvSpPr>
            <a:spLocks noGrp="1"/>
          </p:cNvSpPr>
          <p:nvPr>
            <p:ph type="body" idx="1"/>
          </p:nvPr>
        </p:nvSpPr>
        <p:spPr>
          <a:xfrm>
            <a:off x="1255593" y="3207224"/>
            <a:ext cx="8652681" cy="2834138"/>
          </a:xfrm>
        </p:spPr>
        <p:txBody>
          <a:bodyPr>
            <a:normAutofit/>
          </a:bodyPr>
          <a:lstStyle/>
          <a:p>
            <a:r>
              <a:rPr lang="es-ES" sz="2800" dirty="0"/>
              <a:t>OA 09</a:t>
            </a:r>
          </a:p>
          <a:p>
            <a:r>
              <a:rPr lang="es-ES" sz="2800" dirty="0"/>
              <a:t>Resolver adiciones y sustracciones con fracciones propias con denominadores menores o iguales a 12: de manera pictórica y simbólica; amplificando o simplificando.</a:t>
            </a:r>
          </a:p>
          <a:p>
            <a:endParaRPr lang="es-ES" dirty="0"/>
          </a:p>
          <a:p>
            <a:endParaRPr lang="es-ES" dirty="0"/>
          </a:p>
        </p:txBody>
      </p:sp>
    </p:spTree>
    <p:extLst>
      <p:ext uri="{BB962C8B-B14F-4D97-AF65-F5344CB8AC3E}">
        <p14:creationId xmlns:p14="http://schemas.microsoft.com/office/powerpoint/2010/main" val="3451067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549B-AD71-4169-89D4-6811D0ECD1A2}"/>
              </a:ext>
            </a:extLst>
          </p:cNvPr>
          <p:cNvSpPr>
            <a:spLocks noGrp="1"/>
          </p:cNvSpPr>
          <p:nvPr>
            <p:ph type="title"/>
          </p:nvPr>
        </p:nvSpPr>
        <p:spPr/>
        <p:txBody>
          <a:bodyPr/>
          <a:lstStyle/>
          <a:p>
            <a:r>
              <a:rPr lang="es-ES" dirty="0"/>
              <a:t>Operatoria con fracciones</a:t>
            </a:r>
          </a:p>
        </p:txBody>
      </p:sp>
      <p:sp>
        <p:nvSpPr>
          <p:cNvPr id="5" name="Content Placeholder 4">
            <a:extLst>
              <a:ext uri="{FF2B5EF4-FFF2-40B4-BE49-F238E27FC236}">
                <a16:creationId xmlns:a16="http://schemas.microsoft.com/office/drawing/2014/main" id="{D66A04D7-716D-40CD-86F4-C0A1E6E85300}"/>
              </a:ext>
            </a:extLst>
          </p:cNvPr>
          <p:cNvSpPr>
            <a:spLocks noGrp="1"/>
          </p:cNvSpPr>
          <p:nvPr>
            <p:ph idx="1"/>
          </p:nvPr>
        </p:nvSpPr>
        <p:spPr/>
        <p:txBody>
          <a:bodyPr>
            <a:normAutofit/>
          </a:bodyPr>
          <a:lstStyle/>
          <a:p>
            <a:pPr algn="ctr"/>
            <a:r>
              <a:rPr lang="es-ES" sz="4800" dirty="0"/>
              <a:t>Adición y sustracción de fracciones con igual denominador</a:t>
            </a:r>
          </a:p>
        </p:txBody>
      </p:sp>
    </p:spTree>
    <p:extLst>
      <p:ext uri="{BB962C8B-B14F-4D97-AF65-F5344CB8AC3E}">
        <p14:creationId xmlns:p14="http://schemas.microsoft.com/office/powerpoint/2010/main" val="1277005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9E889-CBB9-4E5E-B665-0243CEA33357}"/>
              </a:ext>
            </a:extLst>
          </p:cNvPr>
          <p:cNvSpPr>
            <a:spLocks noGrp="1"/>
          </p:cNvSpPr>
          <p:nvPr>
            <p:ph type="title"/>
          </p:nvPr>
        </p:nvSpPr>
        <p:spPr>
          <a:xfrm>
            <a:off x="1295402" y="982132"/>
            <a:ext cx="9213374" cy="646419"/>
          </a:xfrm>
        </p:spPr>
        <p:txBody>
          <a:bodyPr>
            <a:normAutofit fontScale="90000"/>
          </a:bodyPr>
          <a:lstStyle/>
          <a:p>
            <a:r>
              <a:rPr lang="es-ES" dirty="0"/>
              <a:t> </a:t>
            </a:r>
          </a:p>
        </p:txBody>
      </p:sp>
      <p:sp>
        <p:nvSpPr>
          <p:cNvPr id="3" name="Content Placeholder 2">
            <a:extLst>
              <a:ext uri="{FF2B5EF4-FFF2-40B4-BE49-F238E27FC236}">
                <a16:creationId xmlns:a16="http://schemas.microsoft.com/office/drawing/2014/main" id="{B6AA5E90-5B68-4597-BE56-4477A723490D}"/>
              </a:ext>
            </a:extLst>
          </p:cNvPr>
          <p:cNvSpPr>
            <a:spLocks noGrp="1"/>
          </p:cNvSpPr>
          <p:nvPr>
            <p:ph idx="1"/>
          </p:nvPr>
        </p:nvSpPr>
        <p:spPr/>
        <p:txBody>
          <a:bodyPr>
            <a:normAutofit/>
          </a:bodyPr>
          <a:lstStyle/>
          <a:p>
            <a:pPr marL="0" indent="0">
              <a:buNone/>
            </a:pPr>
            <a:endParaRPr lang="es-ES" dirty="0">
              <a:solidFill>
                <a:schemeClr val="tx1"/>
              </a:solidFill>
            </a:endParaRPr>
          </a:p>
          <a:p>
            <a:endParaRPr lang="es-ES" dirty="0">
              <a:solidFill>
                <a:schemeClr val="tx1"/>
              </a:solidFill>
            </a:endParaRPr>
          </a:p>
        </p:txBody>
      </p:sp>
      <p:sp>
        <p:nvSpPr>
          <p:cNvPr id="6" name="TextBox 5">
            <a:extLst>
              <a:ext uri="{FF2B5EF4-FFF2-40B4-BE49-F238E27FC236}">
                <a16:creationId xmlns:a16="http://schemas.microsoft.com/office/drawing/2014/main" id="{F88A505E-43CB-42A1-91D0-8F1E4B11CC22}"/>
              </a:ext>
            </a:extLst>
          </p:cNvPr>
          <p:cNvSpPr txBox="1"/>
          <p:nvPr/>
        </p:nvSpPr>
        <p:spPr>
          <a:xfrm>
            <a:off x="1550504" y="1834762"/>
            <a:ext cx="9346093" cy="4247317"/>
          </a:xfrm>
          <a:prstGeom prst="rect">
            <a:avLst/>
          </a:prstGeom>
          <a:noFill/>
        </p:spPr>
        <p:txBody>
          <a:bodyPr wrap="square">
            <a:spAutoFit/>
          </a:bodyPr>
          <a:lstStyle/>
          <a:p>
            <a:r>
              <a:rPr lang="es-ES" dirty="0"/>
              <a:t>Este es el caso más sencillo. Cuando nos encontramos con fracciones con igual denominador, la operación solo se hace en los numeradores. Es decir, para sumar o restar fracciones se mantiene constante el denominador y se suman o restan sus numeradores.</a:t>
            </a:r>
          </a:p>
          <a:p>
            <a:endParaRPr lang="es-ES" dirty="0"/>
          </a:p>
          <a:p>
            <a:pPr marL="342900" indent="-342900">
              <a:buAutoNum type="alphaLcParenR"/>
            </a:pPr>
            <a:r>
              <a:rPr lang="es-ES" dirty="0"/>
              <a:t>Veamos algunos problemas de suma y resta de fracciones con denominador común:</a:t>
            </a:r>
          </a:p>
          <a:p>
            <a:pPr marL="342900" indent="-342900">
              <a:buAutoNum type="alphaLcParenR"/>
            </a:pPr>
            <a:endParaRPr lang="es-ES" dirty="0"/>
          </a:p>
          <a:p>
            <a:pPr marL="342900" indent="-342900">
              <a:buAutoNum type="alphaLcParenR"/>
            </a:pPr>
            <a:endParaRPr lang="es-ES" dirty="0"/>
          </a:p>
          <a:p>
            <a:pPr marL="342900" indent="-342900">
              <a:buAutoNum type="alphaLcParenR"/>
            </a:pPr>
            <a:endParaRPr lang="es-ES" dirty="0"/>
          </a:p>
          <a:p>
            <a:pPr marL="342900" indent="-342900">
              <a:buAutoNum type="alphaLcParenR"/>
            </a:pPr>
            <a:endParaRPr lang="es-ES" dirty="0"/>
          </a:p>
          <a:p>
            <a:pPr marL="342900" indent="-342900">
              <a:buAutoNum type="alphaLcParenR"/>
            </a:pPr>
            <a:endParaRPr lang="es-ES" dirty="0"/>
          </a:p>
          <a:p>
            <a:pPr marL="342900" indent="-342900">
              <a:buAutoNum type="alphaLcParenR"/>
            </a:pPr>
            <a:r>
              <a:rPr lang="es-ES" b="0" i="0" dirty="0">
                <a:solidFill>
                  <a:srgbClr val="212529"/>
                </a:solidFill>
                <a:effectLst/>
                <a:latin typeface="-apple-system"/>
              </a:rPr>
              <a:t>¿Cómo hacer sumas de fracciones con igual denominador? En este caso, sumamos sus numeradores y mantenemos el denominador:</a:t>
            </a:r>
          </a:p>
          <a:p>
            <a:pPr marL="342900" indent="-342900">
              <a:buAutoNum type="alphaLcParenR"/>
            </a:pPr>
            <a:endParaRPr lang="es-ES" dirty="0"/>
          </a:p>
          <a:p>
            <a:pPr marL="342900" indent="-342900">
              <a:buAutoNum type="alphaLcParenR"/>
            </a:pPr>
            <a:endParaRPr lang="es-ES" dirty="0"/>
          </a:p>
          <a:p>
            <a:pPr marL="342900" indent="-342900">
              <a:buAutoNum type="alphaLcParenR"/>
            </a:pPr>
            <a:endParaRPr lang="es-ES" dirty="0"/>
          </a:p>
        </p:txBody>
      </p:sp>
      <p:pic>
        <p:nvPicPr>
          <p:cNvPr id="1026" name="Picture 2" descr="fracciones">
            <a:extLst>
              <a:ext uri="{FF2B5EF4-FFF2-40B4-BE49-F238E27FC236}">
                <a16:creationId xmlns:a16="http://schemas.microsoft.com/office/drawing/2014/main" id="{20BCD345-17A8-4128-AE1A-D6211EC06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5230" y="3326295"/>
            <a:ext cx="1924050" cy="11450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759977C-D0D1-4A18-AEDD-2FB50E44A517}"/>
              </a:ext>
            </a:extLst>
          </p:cNvPr>
          <p:cNvPicPr>
            <a:picLocks noChangeAspect="1"/>
          </p:cNvPicPr>
          <p:nvPr/>
        </p:nvPicPr>
        <p:blipFill>
          <a:blip r:embed="rId3"/>
          <a:stretch>
            <a:fillRect/>
          </a:stretch>
        </p:blipFill>
        <p:spPr>
          <a:xfrm>
            <a:off x="4535230" y="5310775"/>
            <a:ext cx="2196874" cy="990981"/>
          </a:xfrm>
          <a:prstGeom prst="rect">
            <a:avLst/>
          </a:prstGeom>
        </p:spPr>
      </p:pic>
    </p:spTree>
    <p:extLst>
      <p:ext uri="{BB962C8B-B14F-4D97-AF65-F5344CB8AC3E}">
        <p14:creationId xmlns:p14="http://schemas.microsoft.com/office/powerpoint/2010/main" val="2241470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49205B-3566-4354-9AFF-62ED20317ECA}"/>
              </a:ext>
            </a:extLst>
          </p:cNvPr>
          <p:cNvSpPr/>
          <p:nvPr/>
        </p:nvSpPr>
        <p:spPr>
          <a:xfrm>
            <a:off x="1046922" y="437321"/>
            <a:ext cx="10111407" cy="1200329"/>
          </a:xfrm>
          <a:prstGeom prst="rect">
            <a:avLst/>
          </a:prstGeom>
        </p:spPr>
        <p:txBody>
          <a:bodyPr wrap="square">
            <a:spAutoFit/>
          </a:bodyPr>
          <a:lstStyle/>
          <a:p>
            <a:endParaRPr lang="es-ES" dirty="0">
              <a:solidFill>
                <a:srgbClr val="333333"/>
              </a:solidFill>
              <a:latin typeface="Open Sans"/>
            </a:endParaRPr>
          </a:p>
          <a:p>
            <a:endParaRPr lang="es-ES" b="0" i="0" dirty="0">
              <a:solidFill>
                <a:srgbClr val="333333"/>
              </a:solidFill>
              <a:effectLst/>
              <a:latin typeface="Open Sans"/>
            </a:endParaRPr>
          </a:p>
          <a:p>
            <a:endParaRPr lang="es-ES" dirty="0">
              <a:solidFill>
                <a:srgbClr val="333333"/>
              </a:solidFill>
              <a:latin typeface="Open Sans"/>
            </a:endParaRPr>
          </a:p>
          <a:p>
            <a:endParaRPr lang="es-ES" b="0" i="0" dirty="0">
              <a:solidFill>
                <a:srgbClr val="333333"/>
              </a:solidFill>
              <a:effectLst/>
              <a:latin typeface="Open Sans"/>
            </a:endParaRPr>
          </a:p>
        </p:txBody>
      </p:sp>
      <p:sp>
        <p:nvSpPr>
          <p:cNvPr id="4" name="Title 3">
            <a:extLst>
              <a:ext uri="{FF2B5EF4-FFF2-40B4-BE49-F238E27FC236}">
                <a16:creationId xmlns:a16="http://schemas.microsoft.com/office/drawing/2014/main" id="{2C4C5FE3-5DEA-46EE-B08A-0467B4C03D9A}"/>
              </a:ext>
            </a:extLst>
          </p:cNvPr>
          <p:cNvSpPr>
            <a:spLocks noGrp="1"/>
          </p:cNvSpPr>
          <p:nvPr>
            <p:ph type="title"/>
          </p:nvPr>
        </p:nvSpPr>
        <p:spPr/>
        <p:txBody>
          <a:bodyPr/>
          <a:lstStyle/>
          <a:p>
            <a:r>
              <a:rPr lang="es-ES" dirty="0"/>
              <a:t>Veamos otro ejemplo</a:t>
            </a:r>
          </a:p>
        </p:txBody>
      </p:sp>
      <p:pic>
        <p:nvPicPr>
          <p:cNvPr id="7" name="Content Placeholder 6">
            <a:extLst>
              <a:ext uri="{FF2B5EF4-FFF2-40B4-BE49-F238E27FC236}">
                <a16:creationId xmlns:a16="http://schemas.microsoft.com/office/drawing/2014/main" id="{25018439-D0BB-4724-89AD-52C74E4F3547}"/>
              </a:ext>
            </a:extLst>
          </p:cNvPr>
          <p:cNvPicPr>
            <a:picLocks noGrp="1" noChangeAspect="1"/>
          </p:cNvPicPr>
          <p:nvPr>
            <p:ph idx="1"/>
          </p:nvPr>
        </p:nvPicPr>
        <p:blipFill>
          <a:blip r:embed="rId2"/>
          <a:stretch>
            <a:fillRect/>
          </a:stretch>
        </p:blipFill>
        <p:spPr>
          <a:xfrm>
            <a:off x="4530707" y="2063447"/>
            <a:ext cx="2678872" cy="1100725"/>
          </a:xfrm>
          <a:prstGeom prst="rect">
            <a:avLst/>
          </a:prstGeom>
        </p:spPr>
      </p:pic>
      <p:sp>
        <p:nvSpPr>
          <p:cNvPr id="10" name="TextBox 9">
            <a:extLst>
              <a:ext uri="{FF2B5EF4-FFF2-40B4-BE49-F238E27FC236}">
                <a16:creationId xmlns:a16="http://schemas.microsoft.com/office/drawing/2014/main" id="{27BE5A19-65DF-49D8-9C5D-88B34CD5F400}"/>
              </a:ext>
            </a:extLst>
          </p:cNvPr>
          <p:cNvSpPr txBox="1"/>
          <p:nvPr/>
        </p:nvSpPr>
        <p:spPr>
          <a:xfrm>
            <a:off x="1251678" y="3109148"/>
            <a:ext cx="7892322" cy="646331"/>
          </a:xfrm>
          <a:prstGeom prst="rect">
            <a:avLst/>
          </a:prstGeom>
          <a:noFill/>
        </p:spPr>
        <p:txBody>
          <a:bodyPr wrap="square">
            <a:spAutoFit/>
          </a:bodyPr>
          <a:lstStyle/>
          <a:p>
            <a:r>
              <a:rPr lang="es-ES" b="0" i="0" dirty="0">
                <a:solidFill>
                  <a:srgbClr val="212529"/>
                </a:solidFill>
                <a:effectLst/>
                <a:latin typeface="-apple-system"/>
              </a:rPr>
              <a:t>Ahora, al tratarse de una resta, tenemos que restar sus numeradores y mantener el denominador:</a:t>
            </a:r>
            <a:endParaRPr lang="es-ES" dirty="0"/>
          </a:p>
        </p:txBody>
      </p:sp>
      <p:pic>
        <p:nvPicPr>
          <p:cNvPr id="9" name="Picture 8">
            <a:extLst>
              <a:ext uri="{FF2B5EF4-FFF2-40B4-BE49-F238E27FC236}">
                <a16:creationId xmlns:a16="http://schemas.microsoft.com/office/drawing/2014/main" id="{F3062C26-7659-48E2-9C66-73C83633C17D}"/>
              </a:ext>
            </a:extLst>
          </p:cNvPr>
          <p:cNvPicPr>
            <a:picLocks noChangeAspect="1"/>
          </p:cNvPicPr>
          <p:nvPr/>
        </p:nvPicPr>
        <p:blipFill>
          <a:blip r:embed="rId3"/>
          <a:stretch>
            <a:fillRect/>
          </a:stretch>
        </p:blipFill>
        <p:spPr>
          <a:xfrm>
            <a:off x="4174436" y="4181276"/>
            <a:ext cx="3657124" cy="1649681"/>
          </a:xfrm>
          <a:prstGeom prst="rect">
            <a:avLst/>
          </a:prstGeom>
        </p:spPr>
      </p:pic>
    </p:spTree>
    <p:extLst>
      <p:ext uri="{BB962C8B-B14F-4D97-AF65-F5344CB8AC3E}">
        <p14:creationId xmlns:p14="http://schemas.microsoft.com/office/powerpoint/2010/main" val="2187300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FA1EC9-8E3F-479B-9242-3D34EC69C188}"/>
              </a:ext>
            </a:extLst>
          </p:cNvPr>
          <p:cNvPicPr>
            <a:picLocks noChangeAspect="1"/>
          </p:cNvPicPr>
          <p:nvPr/>
        </p:nvPicPr>
        <p:blipFill>
          <a:blip r:embed="rId2"/>
          <a:stretch>
            <a:fillRect/>
          </a:stretch>
        </p:blipFill>
        <p:spPr>
          <a:xfrm>
            <a:off x="1442070" y="1391478"/>
            <a:ext cx="9747445" cy="5084137"/>
          </a:xfrm>
          <a:prstGeom prst="rect">
            <a:avLst/>
          </a:prstGeom>
        </p:spPr>
      </p:pic>
      <p:sp>
        <p:nvSpPr>
          <p:cNvPr id="6" name="Title 5">
            <a:extLst>
              <a:ext uri="{FF2B5EF4-FFF2-40B4-BE49-F238E27FC236}">
                <a16:creationId xmlns:a16="http://schemas.microsoft.com/office/drawing/2014/main" id="{2A076CC2-2D4F-40B4-949A-31034C6EA299}"/>
              </a:ext>
            </a:extLst>
          </p:cNvPr>
          <p:cNvSpPr>
            <a:spLocks noGrp="1"/>
          </p:cNvSpPr>
          <p:nvPr>
            <p:ph type="title"/>
          </p:nvPr>
        </p:nvSpPr>
        <p:spPr>
          <a:xfrm>
            <a:off x="1295402" y="982133"/>
            <a:ext cx="8995010" cy="409346"/>
          </a:xfrm>
        </p:spPr>
        <p:txBody>
          <a:bodyPr>
            <a:normAutofit fontScale="90000"/>
          </a:bodyPr>
          <a:lstStyle/>
          <a:p>
            <a:r>
              <a:rPr lang="es-ES" dirty="0"/>
              <a:t>	Veamos otra explicación</a:t>
            </a:r>
          </a:p>
        </p:txBody>
      </p:sp>
    </p:spTree>
    <p:extLst>
      <p:ext uri="{BB962C8B-B14F-4D97-AF65-F5344CB8AC3E}">
        <p14:creationId xmlns:p14="http://schemas.microsoft.com/office/powerpoint/2010/main" val="2216904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67AD9-BD08-463E-927C-C67B01049F32}"/>
              </a:ext>
            </a:extLst>
          </p:cNvPr>
          <p:cNvSpPr>
            <a:spLocks noGrp="1"/>
          </p:cNvSpPr>
          <p:nvPr>
            <p:ph type="title"/>
          </p:nvPr>
        </p:nvSpPr>
        <p:spPr>
          <a:xfrm>
            <a:off x="1295402" y="982132"/>
            <a:ext cx="9601196" cy="464531"/>
          </a:xfrm>
        </p:spPr>
        <p:txBody>
          <a:bodyPr>
            <a:normAutofit fontScale="90000"/>
          </a:bodyPr>
          <a:lstStyle/>
          <a:p>
            <a:r>
              <a:rPr lang="es-ES" dirty="0"/>
              <a:t>Veamos un video</a:t>
            </a:r>
          </a:p>
        </p:txBody>
      </p:sp>
      <p:pic>
        <p:nvPicPr>
          <p:cNvPr id="4" name="y2mate.com - SUMA DE FRACCIONES CON EL MISMO DENOMINADOR Super facil_antZqj9ePys_360p">
            <a:hlinkClick r:id="" action="ppaction://media"/>
            <a:extLst>
              <a:ext uri="{FF2B5EF4-FFF2-40B4-BE49-F238E27FC236}">
                <a16:creationId xmlns:a16="http://schemas.microsoft.com/office/drawing/2014/main" id="{0E31EE34-372D-4AD4-9286-7A5C92CAAD1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20963" y="1866899"/>
            <a:ext cx="7546619" cy="4245183"/>
          </a:xfrm>
        </p:spPr>
      </p:pic>
    </p:spTree>
    <p:extLst>
      <p:ext uri="{BB962C8B-B14F-4D97-AF65-F5344CB8AC3E}">
        <p14:creationId xmlns:p14="http://schemas.microsoft.com/office/powerpoint/2010/main" val="208516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5ED228-3CFD-4F56-AE62-7741E54FB55B}"/>
              </a:ext>
            </a:extLst>
          </p:cNvPr>
          <p:cNvSpPr>
            <a:spLocks noGrp="1"/>
          </p:cNvSpPr>
          <p:nvPr>
            <p:ph type="title"/>
          </p:nvPr>
        </p:nvSpPr>
        <p:spPr>
          <a:xfrm>
            <a:off x="1251678" y="382385"/>
            <a:ext cx="10178322" cy="1684954"/>
          </a:xfrm>
        </p:spPr>
        <p:txBody>
          <a:bodyPr>
            <a:normAutofit/>
          </a:bodyPr>
          <a:lstStyle/>
          <a:p>
            <a:r>
              <a:rPr lang="es-ES" dirty="0"/>
              <a:t>Adición y sustracción de fracciones con distinto denominador</a:t>
            </a:r>
          </a:p>
        </p:txBody>
      </p:sp>
      <p:pic>
        <p:nvPicPr>
          <p:cNvPr id="5" name="Content Placeholder 4">
            <a:extLst>
              <a:ext uri="{FF2B5EF4-FFF2-40B4-BE49-F238E27FC236}">
                <a16:creationId xmlns:a16="http://schemas.microsoft.com/office/drawing/2014/main" id="{7CA5A61D-0D8F-4BFA-8E70-BED208EDC53D}"/>
              </a:ext>
            </a:extLst>
          </p:cNvPr>
          <p:cNvPicPr>
            <a:picLocks noGrp="1" noChangeAspect="1"/>
          </p:cNvPicPr>
          <p:nvPr>
            <p:ph idx="1"/>
          </p:nvPr>
        </p:nvPicPr>
        <p:blipFill>
          <a:blip r:embed="rId2"/>
          <a:stretch>
            <a:fillRect/>
          </a:stretch>
        </p:blipFill>
        <p:spPr>
          <a:xfrm>
            <a:off x="1895062" y="2674961"/>
            <a:ext cx="8076238" cy="3261816"/>
          </a:xfrm>
          <a:prstGeom prst="rect">
            <a:avLst/>
          </a:prstGeom>
        </p:spPr>
      </p:pic>
    </p:spTree>
    <p:extLst>
      <p:ext uri="{BB962C8B-B14F-4D97-AF65-F5344CB8AC3E}">
        <p14:creationId xmlns:p14="http://schemas.microsoft.com/office/powerpoint/2010/main" val="1367922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0CED454-4446-421C-8994-89827AB98DE6}"/>
              </a:ext>
            </a:extLst>
          </p:cNvPr>
          <p:cNvSpPr>
            <a:spLocks noGrp="1"/>
          </p:cNvSpPr>
          <p:nvPr>
            <p:ph idx="1"/>
          </p:nvPr>
        </p:nvSpPr>
        <p:spPr>
          <a:xfrm>
            <a:off x="1566605" y="1204563"/>
            <a:ext cx="9058789" cy="4774006"/>
          </a:xfrm>
        </p:spPr>
        <p:txBody>
          <a:bodyPr/>
          <a:lstStyle/>
          <a:p>
            <a:r>
              <a:rPr lang="es-ES" dirty="0"/>
              <a:t>Para hacer suma o resta de fracciones con distinto denominador, lo primero que hay que hacer es poner un </a:t>
            </a:r>
            <a:r>
              <a:rPr lang="es-ES" u="sng" dirty="0"/>
              <a:t>denominador común</a:t>
            </a:r>
            <a:r>
              <a:rPr lang="es-ES" dirty="0"/>
              <a:t>: esto es el mínimo común múltiplo entre los denominadores que haya. Después multiplicamos cada numerador por el número que hayamos multiplicado al denominador. Por último, sumamos los numeradores que hayamos obtenido y dejamos el mismo denominador.</a:t>
            </a:r>
          </a:p>
          <a:p>
            <a:r>
              <a:rPr lang="es-ES" dirty="0"/>
              <a:t>Ejemplo:</a:t>
            </a:r>
          </a:p>
          <a:p>
            <a:endParaRPr lang="es-ES" dirty="0"/>
          </a:p>
        </p:txBody>
      </p:sp>
      <p:pic>
        <p:nvPicPr>
          <p:cNvPr id="2050" name="Picture 2">
            <a:extLst>
              <a:ext uri="{FF2B5EF4-FFF2-40B4-BE49-F238E27FC236}">
                <a16:creationId xmlns:a16="http://schemas.microsoft.com/office/drawing/2014/main" id="{8A794865-1652-437F-8DC4-577F3A5B8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0865" y="3591566"/>
            <a:ext cx="768626" cy="8600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B20FB72-D153-4FE7-9429-2C04EA445B85}"/>
              </a:ext>
            </a:extLst>
          </p:cNvPr>
          <p:cNvSpPr txBox="1"/>
          <p:nvPr/>
        </p:nvSpPr>
        <p:spPr>
          <a:xfrm>
            <a:off x="2727178" y="5038307"/>
            <a:ext cx="6096000" cy="923330"/>
          </a:xfrm>
          <a:prstGeom prst="rect">
            <a:avLst/>
          </a:prstGeom>
          <a:noFill/>
        </p:spPr>
        <p:txBody>
          <a:bodyPr wrap="square">
            <a:spAutoFit/>
          </a:bodyPr>
          <a:lstStyle/>
          <a:p>
            <a:r>
              <a:rPr lang="es-ES" dirty="0"/>
              <a:t>Lo primero es haya un denominador común entre el 3 y el 5. Para eso, hallamos el mínimo común múltiplo entre ambos.</a:t>
            </a:r>
          </a:p>
          <a:p>
            <a:endParaRPr lang="es-ES" dirty="0"/>
          </a:p>
        </p:txBody>
      </p:sp>
    </p:spTree>
    <p:extLst>
      <p:ext uri="{BB962C8B-B14F-4D97-AF65-F5344CB8AC3E}">
        <p14:creationId xmlns:p14="http://schemas.microsoft.com/office/powerpoint/2010/main" val="165556058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2277</TotalTime>
  <Words>405</Words>
  <Application>Microsoft Office PowerPoint</Application>
  <PresentationFormat>Widescreen</PresentationFormat>
  <Paragraphs>36</Paragraphs>
  <Slides>19</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-apple-system</vt:lpstr>
      <vt:lpstr>Arial</vt:lpstr>
      <vt:lpstr>Garamond</vt:lpstr>
      <vt:lpstr>Open Sans</vt:lpstr>
      <vt:lpstr>Source Sans Pro</vt:lpstr>
      <vt:lpstr>Organic</vt:lpstr>
      <vt:lpstr>PowerPoint Presentation</vt:lpstr>
      <vt:lpstr>Objetivo</vt:lpstr>
      <vt:lpstr>Operatoria con fracciones</vt:lpstr>
      <vt:lpstr> </vt:lpstr>
      <vt:lpstr>Veamos otro ejemplo</vt:lpstr>
      <vt:lpstr> Veamos otra explicación</vt:lpstr>
      <vt:lpstr>Veamos un video</vt:lpstr>
      <vt:lpstr>Adición y sustracción de fracciones con distinto denominador</vt:lpstr>
      <vt:lpstr>PowerPoint Presentation</vt:lpstr>
      <vt:lpstr>¿ Cómo calcular em Mínimo Común Múltiplo? (MCM)</vt:lpstr>
      <vt:lpstr>PowerPoint Presentation</vt:lpstr>
      <vt:lpstr>PowerPoint Presentation</vt:lpstr>
      <vt:lpstr>PowerPoint Presentation</vt:lpstr>
      <vt:lpstr>Veamos otra explicación </vt:lpstr>
      <vt:lpstr> Truco para hacerlo mucho más fácil !!</vt:lpstr>
      <vt:lpstr>PowerPoint Presentation</vt:lpstr>
      <vt:lpstr>PowerPoint Presentation</vt:lpstr>
      <vt:lpstr> ¡Ahora a practicar lo aprendido!</vt:lpstr>
      <vt:lpstr>Díos Premie su esfuerzo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 Fracciones</dc:title>
  <dc:creator>Guissel</dc:creator>
  <cp:lastModifiedBy>Guissel</cp:lastModifiedBy>
  <cp:revision>41</cp:revision>
  <dcterms:created xsi:type="dcterms:W3CDTF">2020-07-09T21:49:15Z</dcterms:created>
  <dcterms:modified xsi:type="dcterms:W3CDTF">2020-08-13T03:02:59Z</dcterms:modified>
</cp:coreProperties>
</file>