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2" r:id="rId1"/>
  </p:sldMasterIdLst>
  <p:sldIdLst>
    <p:sldId id="256" r:id="rId2"/>
    <p:sldId id="258" r:id="rId3"/>
    <p:sldId id="261" r:id="rId4"/>
    <p:sldId id="285" r:id="rId5"/>
    <p:sldId id="295" r:id="rId6"/>
    <p:sldId id="296" r:id="rId7"/>
    <p:sldId id="297" r:id="rId8"/>
    <p:sldId id="298" r:id="rId9"/>
    <p:sldId id="286" r:id="rId10"/>
    <p:sldId id="294" r:id="rId11"/>
    <p:sldId id="287" r:id="rId12"/>
    <p:sldId id="288" r:id="rId13"/>
    <p:sldId id="291" r:id="rId14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660"/>
  </p:normalViewPr>
  <p:slideViewPr>
    <p:cSldViewPr>
      <p:cViewPr varScale="1">
        <p:scale>
          <a:sx n="67" d="100"/>
          <a:sy n="67" d="100"/>
        </p:scale>
        <p:origin x="858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98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09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83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9674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153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6481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2E5796"/>
                </a:solidFill>
                <a:latin typeface="TeXGyreAdventor"/>
                <a:cs typeface="TeXGyreAdvento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94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818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74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80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67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577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049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438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6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212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es.plusmaths.com/aritmetica/numeros/entero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00327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502AB-9228-4233-92B4-A60E23744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100327"/>
            <a:ext cx="2133599" cy="20053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BICAR DECIMAL EN LA RECTA Super Facil">
            <a:hlinkClick r:id="" action="ppaction://media"/>
            <a:extLst>
              <a:ext uri="{FF2B5EF4-FFF2-40B4-BE49-F238E27FC236}">
                <a16:creationId xmlns:a16="http://schemas.microsoft.com/office/drawing/2014/main" id="{E3B65C98-7E26-4648-8656-17C6510996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2502" y="777730"/>
            <a:ext cx="9426995" cy="5302540"/>
          </a:xfrm>
        </p:spPr>
      </p:pic>
    </p:spTree>
    <p:extLst>
      <p:ext uri="{BB962C8B-B14F-4D97-AF65-F5344CB8AC3E}">
        <p14:creationId xmlns:p14="http://schemas.microsoft.com/office/powerpoint/2010/main" val="87465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B753B-D37E-4089-A113-0A202A627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90" y="1"/>
            <a:ext cx="11645810" cy="990599"/>
          </a:xfrm>
        </p:spPr>
        <p:txBody>
          <a:bodyPr/>
          <a:lstStyle/>
          <a:p>
            <a:r>
              <a:rPr lang="es-ES" dirty="0"/>
              <a:t>Orden y comparación de números decimales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CF1F7-3A6E-475F-9C67-43BBEA67D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90" y="1219201"/>
            <a:ext cx="11645810" cy="56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1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717B-7DBA-4441-A39C-BBD4DC0B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799"/>
            <a:ext cx="11582399" cy="1477328"/>
          </a:xfrm>
        </p:spPr>
        <p:txBody>
          <a:bodyPr/>
          <a:lstStyle/>
          <a:p>
            <a:r>
              <a:rPr lang="es-ES" sz="4800" dirty="0"/>
              <a:t>Representación de fracciones como  números decimales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D2805-6629-4326-BB86-CD4C2D07D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4" y="1676400"/>
            <a:ext cx="1158239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51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0168-629A-452D-9491-88681617A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Convertir fracciones a decimales</a:t>
            </a:r>
            <a:br>
              <a:rPr lang="es-ES" dirty="0"/>
            </a:br>
            <a:endParaRPr lang="es-ES" dirty="0"/>
          </a:p>
        </p:txBody>
      </p:sp>
      <p:pic>
        <p:nvPicPr>
          <p:cNvPr id="6" name="CONVERTIR FRACCION A DECIMAL Super facil - Para principiantes">
            <a:hlinkClick r:id="" action="ppaction://media"/>
            <a:extLst>
              <a:ext uri="{FF2B5EF4-FFF2-40B4-BE49-F238E27FC236}">
                <a16:creationId xmlns:a16="http://schemas.microsoft.com/office/drawing/2014/main" id="{9AC01F64-5332-4458-B881-47960D5946A8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039813"/>
            <a:ext cx="8763000" cy="4929187"/>
          </a:xfrm>
        </p:spPr>
      </p:pic>
    </p:spTree>
    <p:extLst>
      <p:ext uri="{BB962C8B-B14F-4D97-AF65-F5344CB8AC3E}">
        <p14:creationId xmlns:p14="http://schemas.microsoft.com/office/powerpoint/2010/main" val="23085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480" y="0"/>
            <a:ext cx="10551160" cy="1529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9488" y="152336"/>
            <a:ext cx="94735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385" dirty="0">
                <a:latin typeface="Times New Roman"/>
                <a:cs typeface="Times New Roman"/>
              </a:rPr>
              <a:t>Unidad </a:t>
            </a:r>
            <a:r>
              <a:rPr b="0" spc="395" dirty="0">
                <a:latin typeface="Times New Roman"/>
                <a:cs typeface="Times New Roman"/>
              </a:rPr>
              <a:t>de </a:t>
            </a:r>
            <a:r>
              <a:rPr b="0" spc="355" dirty="0">
                <a:latin typeface="Times New Roman"/>
                <a:cs typeface="Times New Roman"/>
              </a:rPr>
              <a:t>números</a:t>
            </a:r>
            <a:r>
              <a:rPr b="0" spc="-860" dirty="0">
                <a:latin typeface="Times New Roman"/>
                <a:cs typeface="Times New Roman"/>
              </a:rPr>
              <a:t> </a:t>
            </a:r>
            <a:r>
              <a:rPr b="0" spc="215" dirty="0">
                <a:latin typeface="Times New Roman"/>
                <a:cs typeface="Times New Roman"/>
              </a:rPr>
              <a:t>decimales.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8340" y="1191577"/>
            <a:ext cx="10325735" cy="3931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1490" algn="ctr">
              <a:lnSpc>
                <a:spcPct val="100000"/>
              </a:lnSpc>
              <a:spcBef>
                <a:spcPts val="100"/>
              </a:spcBef>
            </a:pPr>
            <a:endParaRPr lang="es-ES" sz="4000" spc="-10" dirty="0">
              <a:solidFill>
                <a:srgbClr val="00AF50"/>
              </a:solidFill>
              <a:latin typeface="TeXGyreAdventor"/>
              <a:cs typeface="TeXGyreAdventor"/>
            </a:endParaRPr>
          </a:p>
          <a:p>
            <a:pPr marL="491490" algn="ctr">
              <a:lnSpc>
                <a:spcPct val="100000"/>
              </a:lnSpc>
              <a:spcBef>
                <a:spcPts val="100"/>
              </a:spcBef>
            </a:pPr>
            <a:endParaRPr lang="es-ES" sz="4000" spc="-10" dirty="0">
              <a:solidFill>
                <a:srgbClr val="00AF50"/>
              </a:solidFill>
              <a:latin typeface="TeXGyreAdventor"/>
              <a:cs typeface="TeXGyreAdventor"/>
            </a:endParaRPr>
          </a:p>
          <a:p>
            <a:pPr marL="491490" algn="ctr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solidFill>
                  <a:srgbClr val="00AF50"/>
                </a:solidFill>
                <a:latin typeface="TeXGyreAdventor"/>
                <a:cs typeface="TeXGyreAdventor"/>
              </a:rPr>
              <a:t>OBJETIVO</a:t>
            </a:r>
            <a:endParaRPr lang="es-ES" sz="4000" spc="-10" dirty="0">
              <a:solidFill>
                <a:srgbClr val="00AF50"/>
              </a:solidFill>
              <a:latin typeface="TeXGyreAdventor"/>
              <a:cs typeface="TeXGyreAdventor"/>
            </a:endParaRPr>
          </a:p>
          <a:p>
            <a:pPr marL="12065" marR="184150">
              <a:lnSpc>
                <a:spcPct val="100000"/>
              </a:lnSpc>
              <a:tabLst>
                <a:tab pos="355600" algn="l"/>
                <a:tab pos="356235" algn="l"/>
              </a:tabLst>
            </a:pPr>
            <a:endParaRPr lang="es-ES" sz="3200" spc="-5" dirty="0">
              <a:solidFill>
                <a:srgbClr val="2E5796"/>
              </a:solidFill>
              <a:latin typeface="TeXGyreAdventor"/>
              <a:cs typeface="TeXGyreAdventor"/>
            </a:endParaRPr>
          </a:p>
          <a:p>
            <a:pPr marL="355600" marR="18415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solidFill>
                  <a:srgbClr val="2E5796"/>
                </a:solidFill>
                <a:latin typeface="TeXGyreAdventor"/>
                <a:cs typeface="TeXGyreAdventor"/>
              </a:rPr>
              <a:t>OA </a:t>
            </a:r>
            <a:r>
              <a:rPr sz="3200" dirty="0">
                <a:solidFill>
                  <a:srgbClr val="2E5796"/>
                </a:solidFill>
                <a:latin typeface="TeXGyreAdventor"/>
                <a:cs typeface="TeXGyreAdventor"/>
              </a:rPr>
              <a:t>10. Determinar el </a:t>
            </a:r>
            <a:r>
              <a:rPr sz="3200" spc="5" dirty="0">
                <a:solidFill>
                  <a:srgbClr val="2E5796"/>
                </a:solidFill>
                <a:latin typeface="TeXGyreAdventor"/>
                <a:cs typeface="TeXGyreAdventor"/>
              </a:rPr>
              <a:t>decimal </a:t>
            </a:r>
            <a:r>
              <a:rPr sz="3200" spc="-5" dirty="0">
                <a:solidFill>
                  <a:srgbClr val="2E5796"/>
                </a:solidFill>
                <a:latin typeface="TeXGyreAdventor"/>
                <a:cs typeface="TeXGyreAdventor"/>
              </a:rPr>
              <a:t>que </a:t>
            </a:r>
            <a:r>
              <a:rPr sz="3200" dirty="0">
                <a:solidFill>
                  <a:srgbClr val="2E5796"/>
                </a:solidFill>
                <a:latin typeface="TeXGyreAdventor"/>
                <a:cs typeface="TeXGyreAdventor"/>
              </a:rPr>
              <a:t>corresponde</a:t>
            </a:r>
            <a:r>
              <a:rPr sz="3200" spc="-155" dirty="0">
                <a:solidFill>
                  <a:srgbClr val="2E5796"/>
                </a:solidFill>
                <a:latin typeface="TeXGyreAdventor"/>
                <a:cs typeface="TeXGyreAdventor"/>
              </a:rPr>
              <a:t> </a:t>
            </a:r>
            <a:r>
              <a:rPr sz="3200" dirty="0">
                <a:solidFill>
                  <a:srgbClr val="2E5796"/>
                </a:solidFill>
                <a:latin typeface="TeXGyreAdventor"/>
                <a:cs typeface="TeXGyreAdventor"/>
              </a:rPr>
              <a:t>a  </a:t>
            </a:r>
            <a:r>
              <a:rPr sz="3200" spc="5" dirty="0">
                <a:solidFill>
                  <a:srgbClr val="2E5796"/>
                </a:solidFill>
                <a:latin typeface="TeXGyreAdventor"/>
                <a:cs typeface="TeXGyreAdventor"/>
              </a:rPr>
              <a:t>fracciones </a:t>
            </a:r>
            <a:r>
              <a:rPr sz="3200" dirty="0">
                <a:solidFill>
                  <a:srgbClr val="2E5796"/>
                </a:solidFill>
                <a:latin typeface="TeXGyreAdventor"/>
                <a:cs typeface="TeXGyreAdventor"/>
              </a:rPr>
              <a:t>con denominador 2, 4, 5 y</a:t>
            </a:r>
            <a:r>
              <a:rPr sz="3200" spc="-130" dirty="0">
                <a:solidFill>
                  <a:srgbClr val="2E5796"/>
                </a:solidFill>
                <a:latin typeface="TeXGyreAdventor"/>
                <a:cs typeface="TeXGyreAdventor"/>
              </a:rPr>
              <a:t> </a:t>
            </a:r>
            <a:r>
              <a:rPr sz="3200" dirty="0">
                <a:solidFill>
                  <a:srgbClr val="2E5796"/>
                </a:solidFill>
                <a:latin typeface="TeXGyreAdventor"/>
                <a:cs typeface="TeXGyreAdventor"/>
              </a:rPr>
              <a:t>10</a:t>
            </a:r>
            <a:endParaRPr sz="3200" dirty="0">
              <a:latin typeface="TeXGyreAdventor"/>
              <a:cs typeface="TeXGyreAdventor"/>
            </a:endParaRPr>
          </a:p>
          <a:p>
            <a:pPr>
              <a:lnSpc>
                <a:spcPct val="100000"/>
              </a:lnSpc>
              <a:buChar char="•"/>
            </a:pPr>
            <a:endParaRPr sz="3700" dirty="0">
              <a:latin typeface="TeXGyreAdventor"/>
              <a:cs typeface="TeXGyreAdvento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276965" y="6499377"/>
              <a:ext cx="113029" cy="847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8825" y="6499377"/>
              <a:ext cx="113030" cy="847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9119" y="0"/>
              <a:ext cx="11122660" cy="13004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83614" y="100647"/>
            <a:ext cx="101422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¿Qué </a:t>
            </a:r>
            <a:r>
              <a:rPr sz="4800" dirty="0"/>
              <a:t>son los </a:t>
            </a:r>
            <a:r>
              <a:rPr sz="4800" spc="-5" dirty="0"/>
              <a:t>números</a:t>
            </a:r>
            <a:r>
              <a:rPr sz="4800" spc="-105" dirty="0"/>
              <a:t> </a:t>
            </a:r>
            <a:r>
              <a:rPr sz="4800" spc="-5" dirty="0"/>
              <a:t>decimales?</a:t>
            </a:r>
            <a:endParaRPr sz="4800"/>
          </a:p>
        </p:txBody>
      </p:sp>
      <p:sp>
        <p:nvSpPr>
          <p:cNvPr id="8" name="object 8"/>
          <p:cNvSpPr/>
          <p:nvPr/>
        </p:nvSpPr>
        <p:spPr>
          <a:xfrm>
            <a:off x="1460372" y="1145844"/>
            <a:ext cx="9348724" cy="5473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59100" y="2158365"/>
            <a:ext cx="592772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101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TeXGyreAdventor"/>
                <a:cs typeface="TeXGyreAdventor"/>
              </a:rPr>
              <a:t>El </a:t>
            </a:r>
            <a:r>
              <a:rPr sz="2400" b="1" spc="-5" dirty="0">
                <a:solidFill>
                  <a:schemeClr val="bg1"/>
                </a:solidFill>
                <a:latin typeface="TeXGyreAdventor"/>
                <a:cs typeface="TeXGyreAdventor"/>
              </a:rPr>
              <a:t>número decimal es la expresión  numérica de un número no entero.  Este tipo de número está compuesto  de dos partes: la</a:t>
            </a:r>
            <a:r>
              <a:rPr sz="2400" b="1" spc="30" dirty="0">
                <a:solidFill>
                  <a:schemeClr val="bg1"/>
                </a:solidFill>
                <a:latin typeface="TeXGyreAdventor"/>
                <a:cs typeface="TeXGyreAdventor"/>
              </a:rPr>
              <a:t> </a:t>
            </a:r>
            <a:r>
              <a:rPr sz="2400" b="1" spc="-5" dirty="0">
                <a:solidFill>
                  <a:schemeClr val="bg1"/>
                </a:solidFill>
                <a:latin typeface="TeXGyreAdventor"/>
                <a:cs typeface="TeXGyreAdventor"/>
              </a:rPr>
              <a:t>parte</a:t>
            </a:r>
            <a:endParaRPr sz="2400" dirty="0">
              <a:solidFill>
                <a:schemeClr val="bg1"/>
              </a:solidFill>
              <a:latin typeface="TeXGyreAdventor"/>
              <a:cs typeface="TeXGyreAdventor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chemeClr val="bg1"/>
                </a:solidFill>
                <a:latin typeface="TeXGyreAdventor"/>
                <a:cs typeface="TeXGyreAdventor"/>
              </a:rPr>
              <a:t>entera correspondiente </a:t>
            </a:r>
            <a:r>
              <a:rPr sz="2400" b="1" dirty="0">
                <a:solidFill>
                  <a:schemeClr val="bg1"/>
                </a:solidFill>
                <a:latin typeface="TeXGyreAdventor"/>
                <a:cs typeface="TeXGyreAdventor"/>
              </a:rPr>
              <a:t>a los </a:t>
            </a:r>
            <a:r>
              <a:rPr sz="2400" b="1" u="heavy" spc="-5" dirty="0">
                <a:solidFill>
                  <a:schemeClr val="bg1"/>
                </a:solidFill>
                <a:uFill>
                  <a:solidFill>
                    <a:srgbClr val="3399FF"/>
                  </a:solidFill>
                </a:uFill>
                <a:latin typeface="TeXGyreAdventor"/>
                <a:cs typeface="TeXGyreAdvento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números </a:t>
            </a:r>
            <a:r>
              <a:rPr sz="2400" b="1" spc="-5" dirty="0">
                <a:solidFill>
                  <a:schemeClr val="bg1"/>
                </a:solidFill>
                <a:latin typeface="TeXGyreAdventor"/>
                <a:cs typeface="TeXGyreAdventor"/>
              </a:rPr>
              <a:t> </a:t>
            </a:r>
            <a:r>
              <a:rPr sz="2400" b="1" u="heavy" spc="-5" dirty="0">
                <a:solidFill>
                  <a:schemeClr val="bg1"/>
                </a:solidFill>
                <a:uFill>
                  <a:solidFill>
                    <a:srgbClr val="3399FF"/>
                  </a:solidFill>
                </a:uFill>
                <a:latin typeface="TeXGyreAdventor"/>
                <a:cs typeface="TeXGyreAdvento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enteros</a:t>
            </a:r>
            <a:r>
              <a:rPr sz="2400" b="1" spc="-5" dirty="0">
                <a:solidFill>
                  <a:schemeClr val="bg1"/>
                </a:solidFill>
                <a:latin typeface="TeXGyreAdventor"/>
                <a:cs typeface="TeXGyreAdvento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400" b="1" dirty="0">
                <a:solidFill>
                  <a:schemeClr val="bg1"/>
                </a:solidFill>
                <a:latin typeface="TeXGyreAdventor"/>
                <a:cs typeface="TeXGyreAdventor"/>
              </a:rPr>
              <a:t>y </a:t>
            </a:r>
            <a:r>
              <a:rPr sz="2400" b="1" spc="-5" dirty="0">
                <a:solidFill>
                  <a:schemeClr val="bg1"/>
                </a:solidFill>
                <a:latin typeface="TeXGyreAdventor"/>
                <a:cs typeface="TeXGyreAdventor"/>
              </a:rPr>
              <a:t>la parte decimal </a:t>
            </a:r>
            <a:r>
              <a:rPr sz="2400" b="1" spc="-10" dirty="0">
                <a:solidFill>
                  <a:schemeClr val="bg1"/>
                </a:solidFill>
                <a:latin typeface="TeXGyreAdventor"/>
                <a:cs typeface="TeXGyreAdventor"/>
              </a:rPr>
              <a:t>propiamente  </a:t>
            </a:r>
            <a:r>
              <a:rPr sz="2400" b="1" spc="-5" dirty="0">
                <a:solidFill>
                  <a:schemeClr val="bg1"/>
                </a:solidFill>
                <a:latin typeface="TeXGyreAdventor"/>
                <a:cs typeface="TeXGyreAdventor"/>
              </a:rPr>
              <a:t>dicha.</a:t>
            </a:r>
            <a:endParaRPr sz="2400" dirty="0">
              <a:solidFill>
                <a:schemeClr val="bg1"/>
              </a:solidFill>
              <a:latin typeface="TeXGyreAdventor"/>
              <a:cs typeface="TeXGyreAdvento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54022" y="1153667"/>
            <a:ext cx="9361805" cy="5445125"/>
          </a:xfrm>
          <a:custGeom>
            <a:avLst/>
            <a:gdLst/>
            <a:ahLst/>
            <a:cxnLst/>
            <a:rect l="l" t="t" r="r" b="b"/>
            <a:pathLst>
              <a:path w="9361805" h="5445125">
                <a:moveTo>
                  <a:pt x="6350" y="0"/>
                </a:moveTo>
                <a:lnTo>
                  <a:pt x="6350" y="5444553"/>
                </a:lnTo>
              </a:path>
              <a:path w="9361805" h="5445125">
                <a:moveTo>
                  <a:pt x="9354947" y="0"/>
                </a:moveTo>
                <a:lnTo>
                  <a:pt x="9354947" y="5444553"/>
                </a:lnTo>
              </a:path>
              <a:path w="9361805" h="5445125">
                <a:moveTo>
                  <a:pt x="0" y="6350"/>
                </a:moveTo>
                <a:lnTo>
                  <a:pt x="9361297" y="6350"/>
                </a:lnTo>
              </a:path>
              <a:path w="9361805" h="5445125">
                <a:moveTo>
                  <a:pt x="0" y="5438203"/>
                </a:moveTo>
                <a:lnTo>
                  <a:pt x="9361297" y="543820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ACDB-23A7-4845-8283-469AEF61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017" y="381000"/>
            <a:ext cx="9879965" cy="830997"/>
          </a:xfrm>
        </p:spPr>
        <p:txBody>
          <a:bodyPr/>
          <a:lstStyle/>
          <a:p>
            <a:r>
              <a:rPr lang="es-ES" dirty="0"/>
              <a:t>Lectura de números decimales.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DA386-31F0-484B-92C8-779016892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157780"/>
            <a:ext cx="11184141" cy="55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3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EC5AF5-E768-488A-B1F2-9DD72530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Decimos y centésimos.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165B2E-BC42-440F-B52C-AB7B520BD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769" y="2290916"/>
            <a:ext cx="10571998" cy="41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9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FB26F-548E-4ABA-97E1-5E719A4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10571998" cy="1199050"/>
          </a:xfrm>
        </p:spPr>
        <p:txBody>
          <a:bodyPr/>
          <a:lstStyle/>
          <a:p>
            <a:r>
              <a:rPr lang="es-ES" dirty="0"/>
              <a:t>Fracciones con denominador 2 y 4 a decimal</a:t>
            </a:r>
          </a:p>
        </p:txBody>
      </p:sp>
      <p:pic>
        <p:nvPicPr>
          <p:cNvPr id="1026" name="Picture 2" descr="Con Las Fracciones Juego y Aprendo: Equivalencia entre fracciones comunes a  decimale">
            <a:extLst>
              <a:ext uri="{FF2B5EF4-FFF2-40B4-BE49-F238E27FC236}">
                <a16:creationId xmlns:a16="http://schemas.microsoft.com/office/drawing/2014/main" id="{58348C83-DA24-48D0-A9D3-197EB5C5DD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00250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2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0D89-E257-4C8C-B8F9-16C051D0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Fracciones con denominadores 5 y 10 a decimal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EB89F6-CD23-44FE-B71A-6A8FF5DF1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00" y="2133600"/>
            <a:ext cx="43815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E9E74-A7AF-4175-A40A-085A9EEF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286000"/>
            <a:ext cx="4752598" cy="41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92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37B85D-5247-40D6-8892-3647B9D6B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57200"/>
            <a:ext cx="11277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4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EFE09D-9124-4A56-9785-549882A8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60" y="1033971"/>
            <a:ext cx="11800479" cy="559542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3D042C8-0A1C-4FA0-86B7-67A81CE2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61" y="228599"/>
            <a:ext cx="11876996" cy="533401"/>
          </a:xfrm>
        </p:spPr>
        <p:txBody>
          <a:bodyPr/>
          <a:lstStyle/>
          <a:p>
            <a:r>
              <a:rPr lang="es-ES" sz="4400" dirty="0"/>
              <a:t>Números decimales en la recta numérica</a:t>
            </a:r>
          </a:p>
        </p:txBody>
      </p:sp>
    </p:spTree>
    <p:extLst>
      <p:ext uri="{BB962C8B-B14F-4D97-AF65-F5344CB8AC3E}">
        <p14:creationId xmlns:p14="http://schemas.microsoft.com/office/powerpoint/2010/main" val="1185535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250</TotalTime>
  <Words>118</Words>
  <Application>Microsoft Office PowerPoint</Application>
  <PresentationFormat>Widescreen</PresentationFormat>
  <Paragraphs>17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TeXGyreAdventor</vt:lpstr>
      <vt:lpstr>Times New Roman</vt:lpstr>
      <vt:lpstr>Wingdings 2</vt:lpstr>
      <vt:lpstr>Quotable</vt:lpstr>
      <vt:lpstr>PowerPoint Presentation</vt:lpstr>
      <vt:lpstr>Unidad de números decimales.</vt:lpstr>
      <vt:lpstr>¿Qué son los números decimales?</vt:lpstr>
      <vt:lpstr>Lectura de números decimales.</vt:lpstr>
      <vt:lpstr>Decimos y centésimos.</vt:lpstr>
      <vt:lpstr>Fracciones con denominador 2 y 4 a decimal</vt:lpstr>
      <vt:lpstr>Fracciones con denominadores 5 y 10 a decimal</vt:lpstr>
      <vt:lpstr>PowerPoint Presentation</vt:lpstr>
      <vt:lpstr>Números decimales en la recta numérica</vt:lpstr>
      <vt:lpstr>PowerPoint Presentation</vt:lpstr>
      <vt:lpstr>Orden y comparación de números decimales</vt:lpstr>
      <vt:lpstr>Representación de fracciones como  números decimales </vt:lpstr>
      <vt:lpstr>Convertir fracciones a decimales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TATA</dc:creator>
  <cp:lastModifiedBy>Guissel</cp:lastModifiedBy>
  <cp:revision>19</cp:revision>
  <dcterms:created xsi:type="dcterms:W3CDTF">2020-09-08T20:46:22Z</dcterms:created>
  <dcterms:modified xsi:type="dcterms:W3CDTF">2020-09-09T23:03:06Z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2020-09-08T00:00:00Z</vt:filetime>
  </property>
</Properties>
</file>